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59" r:id="rId4"/>
    <p:sldId id="258" r:id="rId5"/>
    <p:sldId id="276" r:id="rId6"/>
    <p:sldId id="260" r:id="rId7"/>
    <p:sldId id="270" r:id="rId8"/>
    <p:sldId id="268" r:id="rId9"/>
    <p:sldId id="271" r:id="rId10"/>
    <p:sldId id="273" r:id="rId11"/>
    <p:sldId id="274" r:id="rId12"/>
    <p:sldId id="277" r:id="rId13"/>
    <p:sldId id="275" r:id="rId14"/>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153"/>
  </p:normalViewPr>
  <p:slideViewPr>
    <p:cSldViewPr snapToGrid="0" snapToObjects="1">
      <p:cViewPr varScale="1">
        <p:scale>
          <a:sx n="95" d="100"/>
          <a:sy n="95" d="100"/>
        </p:scale>
        <p:origin x="1584" y="18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C5AC7B3-921A-C248-831E-90F289ADAB9B}" type="datetimeFigureOut">
              <a:rPr lang="en-US" smtClean="0"/>
              <a:t>12/27/22</a:t>
            </a:fld>
            <a:endParaRPr lang="en-US"/>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C7FD12D3-12AC-3E4A-B537-E2A4C226E5B7}" type="slidenum">
              <a:rPr lang="en-US" smtClean="0"/>
              <a:t>‹#›</a:t>
            </a:fld>
            <a:endParaRPr lang="en-US"/>
          </a:p>
        </p:txBody>
      </p:sp>
    </p:spTree>
    <p:extLst>
      <p:ext uri="{BB962C8B-B14F-4D97-AF65-F5344CB8AC3E}">
        <p14:creationId xmlns:p14="http://schemas.microsoft.com/office/powerpoint/2010/main" val="132690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biblia.com/bible/esv/Matt%2022"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biblia.com/bible/esv/Matt%2022.24%E2%80%9328"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96850" y="44450"/>
            <a:ext cx="6781800" cy="9340851"/>
          </a:xfrm>
        </p:spPr>
        <p:txBody>
          <a:bodyPr/>
          <a:lstStyle/>
          <a:p>
            <a:r>
              <a:rPr lang="en-US" sz="950" dirty="0"/>
              <a:t>I.  </a:t>
            </a:r>
            <a:r>
              <a:rPr lang="en-US" sz="950" b="1" dirty="0"/>
              <a:t>The book of Ruth is a beautiful “interlude of love,” set in...</a:t>
            </a:r>
            <a:br>
              <a:rPr lang="en-US" sz="950" dirty="0"/>
            </a:br>
            <a:r>
              <a:rPr lang="en-US" sz="950" dirty="0"/>
              <a:t>     a. The period when judges ruled Israel (Ru 1:1)</a:t>
            </a:r>
            <a:br>
              <a:rPr lang="en-US" sz="950" dirty="0"/>
            </a:br>
            <a:r>
              <a:rPr lang="en-US" sz="950" dirty="0"/>
              <a:t>     b. An era marked by immorality, idolatry, and war - (</a:t>
            </a:r>
            <a:r>
              <a:rPr lang="en-US" sz="950" dirty="0" err="1"/>
              <a:t>Ju</a:t>
            </a:r>
            <a:r>
              <a:rPr lang="en-US" sz="950" dirty="0"/>
              <a:t>. 21:25) </a:t>
            </a:r>
          </a:p>
          <a:p>
            <a:r>
              <a:rPr lang="en-US" sz="950" dirty="0"/>
              <a:t>II.  </a:t>
            </a:r>
            <a:r>
              <a:rPr lang="en-US" sz="950" b="1" dirty="0"/>
              <a:t>It tells a heartwarming story of devotion and faithfulness...</a:t>
            </a:r>
            <a:br>
              <a:rPr lang="en-US" sz="950" dirty="0"/>
            </a:br>
            <a:r>
              <a:rPr lang="en-US" sz="950" dirty="0"/>
              <a:t>     a. Concerning a Moabite widow (Ruth) who leaves her homeland </a:t>
            </a:r>
            <a:br>
              <a:rPr lang="en-US" sz="950" dirty="0"/>
            </a:br>
            <a:r>
              <a:rPr lang="en-US" sz="950" dirty="0"/>
              <a:t>     b. To live with her Jewish mother-in-law (Naomi) in the land of Israel (Bethlehem)</a:t>
            </a:r>
          </a:p>
          <a:p>
            <a:r>
              <a:rPr lang="en-US" sz="950" dirty="0"/>
              <a:t>III. </a:t>
            </a:r>
            <a:r>
              <a:rPr lang="en-US" sz="950" b="1" dirty="0"/>
              <a:t>God honors Ruth’s commitment...</a:t>
            </a:r>
            <a:br>
              <a:rPr lang="en-US" sz="950" b="1" dirty="0"/>
            </a:br>
            <a:r>
              <a:rPr lang="en-US" sz="950" dirty="0"/>
              <a:t>     a. By guiding her to the field of Boaz (a near kinsman to Naomi)</a:t>
            </a:r>
            <a:br>
              <a:rPr lang="en-US" sz="950" dirty="0"/>
            </a:br>
            <a:r>
              <a:rPr lang="en-US" sz="950" dirty="0"/>
              <a:t>     b. Where she gathers grain and finds a place in the genealogy of Christ! </a:t>
            </a:r>
          </a:p>
          <a:p>
            <a:r>
              <a:rPr lang="en-US" sz="950" dirty="0"/>
              <a:t>IV. </a:t>
            </a:r>
            <a:r>
              <a:rPr lang="en-US" sz="950" b="1" dirty="0"/>
              <a:t>It has been said the book serves two purposes...</a:t>
            </a:r>
            <a:br>
              <a:rPr lang="en-US" sz="950" b="1" dirty="0"/>
            </a:br>
            <a:r>
              <a:rPr lang="en-US" sz="950" dirty="0"/>
              <a:t>     a. To illustrate how Jehovah rewards those who make wise spiritual choices and show steadfast filial loyalty</a:t>
            </a:r>
            <a:br>
              <a:rPr lang="en-US" sz="950" dirty="0"/>
            </a:br>
            <a:r>
              <a:rPr lang="en-US" sz="950" dirty="0"/>
              <a:t>     b. To explain how Ruth, a </a:t>
            </a:r>
            <a:r>
              <a:rPr lang="en-US" sz="950" dirty="0" err="1"/>
              <a:t>Moabitess</a:t>
            </a:r>
            <a:r>
              <a:rPr lang="en-US" sz="950" dirty="0"/>
              <a:t> (Moab, descendants of Lot), came to be an ancestor of David, and ultimately, the Messiah - (Ru </a:t>
            </a:r>
            <a:br>
              <a:rPr lang="en-US" sz="950" dirty="0"/>
            </a:br>
            <a:r>
              <a:rPr lang="en-US" sz="950" dirty="0"/>
              <a:t>          4:21-22; Mt. 1:5-6 - genealogy to Christ). </a:t>
            </a:r>
          </a:p>
          <a:p>
            <a:r>
              <a:rPr lang="en-US" sz="950" b="1" u="sng" dirty="0"/>
              <a:t>Chapter 1</a:t>
            </a:r>
            <a:r>
              <a:rPr lang="en-US" sz="950" dirty="0"/>
              <a:t>: </a:t>
            </a:r>
          </a:p>
          <a:p>
            <a:pPr marL="228600" indent="-228600">
              <a:buAutoNum type="arabicPeriod"/>
            </a:pPr>
            <a:r>
              <a:rPr lang="en-US" sz="950" dirty="0"/>
              <a:t>Famine In Judah (Bethlehem) prompts the journey of four to Moab (1:1)</a:t>
            </a:r>
          </a:p>
          <a:p>
            <a:pPr marL="228600" indent="-228600">
              <a:buAutoNum type="arabicPeriod" startAt="2"/>
            </a:pPr>
            <a:r>
              <a:rPr lang="en-US" sz="950" dirty="0"/>
              <a:t>The family (Ru 1:2)</a:t>
            </a:r>
          </a:p>
          <a:p>
            <a:r>
              <a:rPr lang="en-US" sz="950" dirty="0"/>
              <a:t>        - </a:t>
            </a:r>
            <a:r>
              <a:rPr lang="en-US" sz="950" dirty="0" err="1"/>
              <a:t>Elimelech</a:t>
            </a:r>
            <a:r>
              <a:rPr lang="en-US" sz="950" dirty="0"/>
              <a:t> the father, Naomi the mother </a:t>
            </a:r>
          </a:p>
          <a:p>
            <a:r>
              <a:rPr lang="en-US" sz="950" dirty="0"/>
              <a:t>        - Their two sons: </a:t>
            </a:r>
            <a:r>
              <a:rPr lang="en-US" sz="950" dirty="0" err="1"/>
              <a:t>Mahlon</a:t>
            </a:r>
            <a:r>
              <a:rPr lang="en-US" sz="950" dirty="0"/>
              <a:t> and </a:t>
            </a:r>
            <a:r>
              <a:rPr lang="en-US" sz="950" dirty="0" err="1"/>
              <a:t>Chilion</a:t>
            </a:r>
            <a:r>
              <a:rPr lang="en-US" sz="950" dirty="0"/>
              <a:t> </a:t>
            </a:r>
          </a:p>
          <a:p>
            <a:r>
              <a:rPr lang="en-US" sz="950" dirty="0"/>
              <a:t>        - </a:t>
            </a:r>
            <a:r>
              <a:rPr lang="en-US" sz="950" dirty="0" err="1"/>
              <a:t>Ephrathites</a:t>
            </a:r>
            <a:r>
              <a:rPr lang="en-US" sz="950" dirty="0"/>
              <a:t> - Bethlehem was also known as </a:t>
            </a:r>
            <a:r>
              <a:rPr lang="en-US" sz="950" dirty="0" err="1"/>
              <a:t>Ephrath</a:t>
            </a:r>
            <a:r>
              <a:rPr lang="en-US" sz="950" dirty="0"/>
              <a:t> (Gen 35:19; Mic 5:2) </a:t>
            </a:r>
          </a:p>
          <a:p>
            <a:r>
              <a:rPr lang="en-US" sz="950" dirty="0"/>
              <a:t>3.     While in Moab death strikes three times:</a:t>
            </a:r>
            <a:br>
              <a:rPr lang="en-US" sz="950" dirty="0"/>
            </a:br>
            <a:r>
              <a:rPr lang="en-US" sz="950" dirty="0"/>
              <a:t>         - </a:t>
            </a:r>
            <a:r>
              <a:rPr lang="en-US" sz="950" dirty="0" err="1"/>
              <a:t>Elimelech</a:t>
            </a:r>
            <a:r>
              <a:rPr lang="en-US" sz="950" dirty="0"/>
              <a:t> dies (Ru 1:3)</a:t>
            </a:r>
          </a:p>
          <a:p>
            <a:r>
              <a:rPr lang="en-US" sz="950" dirty="0"/>
              <a:t>         - </a:t>
            </a:r>
            <a:r>
              <a:rPr lang="en-US" sz="950" dirty="0" err="1"/>
              <a:t>Mahlon</a:t>
            </a:r>
            <a:r>
              <a:rPr lang="en-US" sz="950" dirty="0"/>
              <a:t> and </a:t>
            </a:r>
            <a:r>
              <a:rPr lang="en-US" sz="950" dirty="0" err="1"/>
              <a:t>Chilion</a:t>
            </a:r>
            <a:r>
              <a:rPr lang="en-US" sz="950" dirty="0"/>
              <a:t> marry women of Moab (Ru 1:4).  </a:t>
            </a:r>
            <a:r>
              <a:rPr lang="en-US" sz="950" dirty="0" err="1"/>
              <a:t>Mahlon</a:t>
            </a:r>
            <a:r>
              <a:rPr lang="en-US" sz="950" dirty="0"/>
              <a:t> married Ruth, </a:t>
            </a:r>
            <a:r>
              <a:rPr lang="en-US" sz="950" dirty="0" err="1"/>
              <a:t>Chilion</a:t>
            </a:r>
            <a:r>
              <a:rPr lang="en-US" sz="950" dirty="0"/>
              <a:t> married </a:t>
            </a:r>
            <a:r>
              <a:rPr lang="en-US" sz="950" dirty="0" err="1"/>
              <a:t>Orpah</a:t>
            </a:r>
            <a:r>
              <a:rPr lang="en-US" sz="950" dirty="0"/>
              <a:t> - (Ru 4:10).</a:t>
            </a:r>
          </a:p>
          <a:p>
            <a:r>
              <a:rPr lang="en-US" sz="950" dirty="0"/>
              <a:t>         - </a:t>
            </a:r>
            <a:r>
              <a:rPr lang="en-US" sz="950" dirty="0" err="1"/>
              <a:t>Mahlon</a:t>
            </a:r>
            <a:r>
              <a:rPr lang="en-US" sz="950" dirty="0"/>
              <a:t> and </a:t>
            </a:r>
            <a:r>
              <a:rPr lang="en-US" sz="950" dirty="0" err="1"/>
              <a:t>Chilion</a:t>
            </a:r>
            <a:r>
              <a:rPr lang="en-US" sz="950" dirty="0"/>
              <a:t> die (Ru 1:5), leaving Naomi a widow and childless</a:t>
            </a:r>
            <a:br>
              <a:rPr lang="en-US" sz="950" dirty="0"/>
            </a:br>
            <a:r>
              <a:rPr lang="en-US" sz="950" dirty="0"/>
              <a:t>          -She took the losses as divine judgment against her - for marrying outside the clan: </a:t>
            </a:r>
            <a:br>
              <a:rPr lang="en-US" sz="950" dirty="0"/>
            </a:br>
            <a:r>
              <a:rPr lang="en-US" sz="950" dirty="0"/>
              <a:t>            a.  “</a:t>
            </a:r>
            <a:r>
              <a:rPr lang="is-IS" sz="950" dirty="0"/>
              <a:t>…</a:t>
            </a:r>
            <a:r>
              <a:rPr lang="is-IS" sz="950" i="1" dirty="0"/>
              <a:t>the hand of the Lord is against me</a:t>
            </a:r>
            <a:r>
              <a:rPr lang="is-IS" sz="950" dirty="0"/>
              <a:t>” </a:t>
            </a:r>
            <a:r>
              <a:rPr lang="en-US" sz="950" dirty="0"/>
              <a:t>(Ru 1:13 </a:t>
            </a:r>
            <a:br>
              <a:rPr lang="en-US" sz="950" dirty="0"/>
            </a:br>
            <a:r>
              <a:rPr lang="en-US" sz="950" dirty="0"/>
              <a:t>            b.  “</a:t>
            </a:r>
            <a:r>
              <a:rPr lang="is-IS" sz="950" dirty="0"/>
              <a:t>…</a:t>
            </a:r>
            <a:r>
              <a:rPr lang="en-US" sz="950" i="1" dirty="0"/>
              <a:t>the Almighty has dealt bitterly with me</a:t>
            </a:r>
            <a:r>
              <a:rPr lang="en-US" sz="950" dirty="0"/>
              <a:t>” (20-21).  </a:t>
            </a:r>
            <a:br>
              <a:rPr lang="en-US" sz="950" dirty="0"/>
            </a:br>
            <a:r>
              <a:rPr lang="en-US" sz="950" dirty="0"/>
              <a:t>            c.   (Note: A chapter later she will speak  to God’s kindness toward her and Ruth, through Boaz) (2:20).  </a:t>
            </a:r>
            <a:r>
              <a:rPr lang="en-US" sz="950" b="1" dirty="0"/>
              <a:t>Application: It’s hard to </a:t>
            </a:r>
            <a:br>
              <a:rPr lang="en-US" sz="950" b="1" dirty="0"/>
            </a:br>
            <a:r>
              <a:rPr lang="en-US" sz="950" b="1" dirty="0"/>
              <a:t>                  see God’s goodness when things are not going our way.   </a:t>
            </a:r>
          </a:p>
          <a:p>
            <a:r>
              <a:rPr lang="en-US" sz="950" dirty="0"/>
              <a:t>         - Naomi gives thought to return to her homeland, which she does (1:6).  </a:t>
            </a:r>
          </a:p>
          <a:p>
            <a:r>
              <a:rPr lang="en-US" sz="950" dirty="0"/>
              <a:t>         - Naomi encourages her daughters-in-law to remain in Moab (Ru 1:7-9). </a:t>
            </a:r>
          </a:p>
          <a:p>
            <a:r>
              <a:rPr lang="en-US" sz="950" dirty="0"/>
              <a:t>4.     Ruth chooses to go with Naomi (1:14-18). </a:t>
            </a:r>
            <a:br>
              <a:rPr lang="en-US" sz="950" dirty="0"/>
            </a:br>
            <a:r>
              <a:rPr lang="en-US" sz="950" dirty="0"/>
              <a:t>5.     Ruth’s noble choice (1:18):</a:t>
            </a:r>
          </a:p>
          <a:p>
            <a:r>
              <a:rPr lang="en-US" sz="950" dirty="0"/>
              <a:t>        1)  To go wherever Naomi goes </a:t>
            </a:r>
          </a:p>
          <a:p>
            <a:r>
              <a:rPr lang="en-US" sz="950" dirty="0"/>
              <a:t>        2)  To live wherever Naomi lives </a:t>
            </a:r>
          </a:p>
          <a:p>
            <a:r>
              <a:rPr lang="en-US" sz="950" dirty="0"/>
              <a:t>        3)  To make the people of Naomi her people </a:t>
            </a:r>
          </a:p>
          <a:p>
            <a:r>
              <a:rPr lang="en-US" sz="950" dirty="0"/>
              <a:t>        4)  To make the God of Naomi her God </a:t>
            </a:r>
          </a:p>
          <a:p>
            <a:r>
              <a:rPr lang="en-US" sz="950" dirty="0"/>
              <a:t>        5)  To die and be buried where Naomi is buried </a:t>
            </a:r>
          </a:p>
          <a:p>
            <a:r>
              <a:rPr lang="en-US" sz="950" dirty="0"/>
              <a:t>        6)  To let nothing but death come between them</a:t>
            </a:r>
          </a:p>
          <a:p>
            <a:pPr marL="228600" indent="-228600">
              <a:buAutoNum type="arabicPeriod" startAt="6"/>
            </a:pPr>
            <a:r>
              <a:rPr lang="en-US" sz="950" dirty="0"/>
              <a:t>Naomi and Ruth return to Bethlehem (1:19)</a:t>
            </a:r>
          </a:p>
          <a:p>
            <a:r>
              <a:rPr lang="en-US" sz="950" b="1" u="sng" dirty="0"/>
              <a:t>Chapter 2</a:t>
            </a:r>
          </a:p>
          <a:p>
            <a:pPr marL="228600" indent="-228600">
              <a:buAutoNum type="arabicPeriod"/>
            </a:pPr>
            <a:r>
              <a:rPr lang="en-US" sz="950" dirty="0"/>
              <a:t>Barley harvest begins - she “gleans” in the field of Boaz</a:t>
            </a:r>
          </a:p>
          <a:p>
            <a:pPr marL="228600" indent="-228600">
              <a:buFontTx/>
              <a:buAutoNum type="arabicPeriod"/>
            </a:pPr>
            <a:r>
              <a:rPr lang="en-US" sz="1000" dirty="0"/>
              <a:t>She “happened” to come to the field belonging to Boaz (2:4) - emphasizing God’s providence.  </a:t>
            </a:r>
          </a:p>
          <a:p>
            <a:pPr marL="228600" indent="-228600">
              <a:buFontTx/>
              <a:buAutoNum type="arabicPeriod"/>
            </a:pPr>
            <a:r>
              <a:rPr lang="en-US" sz="1000" dirty="0"/>
              <a:t>Boaz extends kindness to Ruth - allowing her to reap an ‘</a:t>
            </a:r>
            <a:r>
              <a:rPr lang="en-US" sz="1000" dirty="0" err="1"/>
              <a:t>ephah</a:t>
            </a:r>
            <a:r>
              <a:rPr lang="en-US" sz="1000" dirty="0"/>
              <a:t>’ (about 30-50 pounds) of barley (2:14-17)</a:t>
            </a:r>
          </a:p>
          <a:p>
            <a:pPr marL="228600" indent="-228600">
              <a:buFontTx/>
              <a:buAutoNum type="arabicPeriod"/>
            </a:pPr>
            <a:r>
              <a:rPr lang="en-US" sz="1000" dirty="0"/>
              <a:t>Naomi rejoices with Ruth over her success from Boaz - a relative (2:18-20).  </a:t>
            </a:r>
          </a:p>
          <a:p>
            <a:r>
              <a:rPr lang="en-US" sz="1000" b="1" u="sng" dirty="0"/>
              <a:t>Chapter 3</a:t>
            </a:r>
          </a:p>
          <a:p>
            <a:pPr marL="228600" indent="-228600">
              <a:buAutoNum type="arabicPeriod"/>
            </a:pPr>
            <a:r>
              <a:rPr lang="en-US" sz="1000" dirty="0"/>
              <a:t>Naomi’s advice to Ruth to get Boaz’s attention - Ruth is told to wash, anoint herself, and put on her best garment (3:3a); she is told to wait until Boaz has eaten and fallen asleep (3:b-4a); and is told to uncover Boaz’s feet and lie down, and await his response (Ru 3:4b).   </a:t>
            </a:r>
          </a:p>
          <a:p>
            <a:pPr marL="228600" indent="-228600">
              <a:buAutoNum type="arabicPeriod"/>
            </a:pPr>
            <a:r>
              <a:rPr lang="en-US" sz="1000" dirty="0"/>
              <a:t>Ruth follows her advice (3:8-9)</a:t>
            </a:r>
          </a:p>
          <a:p>
            <a:pPr marL="228600" indent="-228600">
              <a:buAutoNum type="arabicPeriod"/>
            </a:pPr>
            <a:r>
              <a:rPr lang="en-US" sz="1000" dirty="0"/>
              <a:t>Boaz is a “kinsman” and meets the requirements of a Levirate marriage (Deut. 25:5-6) but was not the closest kin.   </a:t>
            </a:r>
          </a:p>
          <a:p>
            <a:pPr marL="228600" indent="-228600">
              <a:buAutoNum type="arabicPeriod"/>
            </a:pPr>
            <a:r>
              <a:rPr lang="en-US" sz="1000" dirty="0"/>
              <a:t>Boaz shows kindness - interest in her.  </a:t>
            </a:r>
          </a:p>
          <a:p>
            <a:r>
              <a:rPr lang="en-US" sz="1000" b="1" u="sng" dirty="0"/>
              <a:t>Chapter 4</a:t>
            </a:r>
            <a:endParaRPr lang="en-US" sz="1000" dirty="0"/>
          </a:p>
          <a:p>
            <a:pPr marL="228600" indent="-228600">
              <a:buAutoNum type="arabicPeriod"/>
            </a:pPr>
            <a:r>
              <a:rPr lang="en-US" sz="1000" dirty="0"/>
              <a:t>Boaz now has to deal wit the nearest kin (kinsman redeemer)  and meets him at the gate to discuss the situation with ten of the elders as witnesses (4:1-9).</a:t>
            </a:r>
          </a:p>
          <a:p>
            <a:pPr marL="228600" indent="-228600">
              <a:buAutoNum type="arabicPeriod"/>
            </a:pPr>
            <a:r>
              <a:rPr lang="en-US" sz="1000" dirty="0"/>
              <a:t>Boaz explains that he (the nearest kinsman) would have to buy the rights to Ruth (including land purchases from Moab, 4:8-9) and he would have to give her a son, which he is unwilling to do (unwilling to make any financial sacrifices for her) and he gives the right of redemption to Boaz.  </a:t>
            </a:r>
          </a:p>
          <a:p>
            <a:pPr marL="228600" indent="-228600">
              <a:buAutoNum type="arabicPeriod"/>
            </a:pPr>
            <a:r>
              <a:rPr lang="en-US" sz="1000" dirty="0"/>
              <a:t>The custom of removing a sandal is met and Boaz secures the right to marry Ruth and receive the blessings of the witnesses (4:10).  </a:t>
            </a:r>
          </a:p>
          <a:p>
            <a:pPr marL="228600" indent="-228600">
              <a:buAutoNum type="arabicPeriod"/>
            </a:pPr>
            <a:r>
              <a:rPr lang="en-US" sz="1000" dirty="0"/>
              <a:t>The lineage to Christ is preserved through their son, </a:t>
            </a:r>
            <a:r>
              <a:rPr lang="en-US" sz="1000" dirty="0" err="1"/>
              <a:t>Obed</a:t>
            </a:r>
            <a:r>
              <a:rPr lang="en-US" sz="1000" dirty="0"/>
              <a:t> to Jesse, to Davis, etc. (4:18-22)  </a:t>
            </a:r>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endParaRPr lang="en-US" sz="1000" dirty="0"/>
          </a:p>
          <a:p>
            <a:endParaRPr lang="en-US" sz="1000" b="1" u="sng" dirty="0"/>
          </a:p>
          <a:p>
            <a:pPr marL="228600" indent="-228600">
              <a:buAutoNum type="arabicPeriod"/>
            </a:pPr>
            <a:endParaRPr lang="en-US" sz="950" dirty="0"/>
          </a:p>
          <a:p>
            <a:endParaRPr lang="en-US" sz="950" dirty="0"/>
          </a:p>
          <a:p>
            <a:pPr marL="228600" indent="-228600">
              <a:buAutoNum type="arabicPeriod" startAt="6"/>
            </a:pPr>
            <a:endParaRPr lang="en-US" sz="950" dirty="0"/>
          </a:p>
          <a:p>
            <a:endParaRPr lang="en-US" sz="950" dirty="0"/>
          </a:p>
          <a:p>
            <a:br>
              <a:rPr lang="en-US" sz="950" dirty="0"/>
            </a:br>
            <a:endParaRPr lang="en-US" sz="950" dirty="0"/>
          </a:p>
          <a:p>
            <a:pPr lvl="1"/>
            <a:endParaRPr lang="en-US" sz="950" dirty="0"/>
          </a:p>
          <a:p>
            <a:pPr marL="685800" lvl="1" indent="-228600">
              <a:buAutoNum type="arabicPeriod" startAt="4"/>
            </a:pPr>
            <a:endParaRPr lang="en-US" sz="1000" dirty="0"/>
          </a:p>
          <a:p>
            <a:r>
              <a:rPr lang="en-US" sz="1000" dirty="0"/>
              <a:t> </a:t>
            </a:r>
          </a:p>
          <a:p>
            <a:endParaRPr lang="en-US" sz="1000" dirty="0"/>
          </a:p>
          <a:p>
            <a:r>
              <a:rPr lang="en-US" sz="1000" dirty="0"/>
              <a:t> </a:t>
            </a:r>
          </a:p>
          <a:p>
            <a:endParaRPr lang="en-US" sz="1000" dirty="0"/>
          </a:p>
          <a:p>
            <a:r>
              <a:rPr lang="en-US" sz="1000" dirty="0"/>
              <a:t> </a:t>
            </a:r>
          </a:p>
          <a:p>
            <a:endParaRPr lang="en-US" sz="1000" dirty="0"/>
          </a:p>
          <a:p>
            <a:endParaRPr lang="en-US" sz="1000" dirty="0"/>
          </a:p>
          <a:p>
            <a:endParaRPr lang="en-US" sz="1000" dirty="0"/>
          </a:p>
          <a:p>
            <a:endParaRPr lang="en-US" sz="1000" dirty="0"/>
          </a:p>
          <a:p>
            <a:pPr marL="228600" indent="-228600">
              <a:buFontTx/>
              <a:buAutoNum type="arabicPeriod"/>
            </a:pPr>
            <a:endParaRPr lang="en-US" sz="1000" dirty="0"/>
          </a:p>
          <a:p>
            <a:pPr marL="228600" indent="-228600">
              <a:buAutoNum type="arabicPeriod"/>
            </a:pPr>
            <a:endParaRPr lang="en-US" sz="1000" dirty="0"/>
          </a:p>
          <a:p>
            <a:endParaRPr lang="en-US" sz="1000" dirty="0"/>
          </a:p>
          <a:p>
            <a:endParaRPr lang="en-US" dirty="0"/>
          </a:p>
        </p:txBody>
      </p:sp>
    </p:spTree>
    <p:extLst>
      <p:ext uri="{BB962C8B-B14F-4D97-AF65-F5344CB8AC3E}">
        <p14:creationId xmlns:p14="http://schemas.microsoft.com/office/powerpoint/2010/main" val="99392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7350" y="44450"/>
            <a:ext cx="6172200" cy="4629150"/>
          </a:xfrm>
        </p:spPr>
      </p:sp>
      <p:sp>
        <p:nvSpPr>
          <p:cNvPr id="3" name="Notes Placeholder 2"/>
          <p:cNvSpPr>
            <a:spLocks noGrp="1"/>
          </p:cNvSpPr>
          <p:nvPr>
            <p:ph type="body" idx="1"/>
          </p:nvPr>
        </p:nvSpPr>
        <p:spPr>
          <a:xfrm>
            <a:off x="196850" y="4673600"/>
            <a:ext cx="6781800" cy="4514850"/>
          </a:xfrm>
        </p:spPr>
        <p:txBody>
          <a:bodyPr/>
          <a:lstStyle/>
          <a:p>
            <a:r>
              <a:rPr lang="en-US" sz="950" dirty="0"/>
              <a:t>This Book,</a:t>
            </a:r>
            <a:r>
              <a:rPr lang="en-US" sz="950" baseline="0" dirty="0"/>
              <a:t> probably authored by Samuel,</a:t>
            </a:r>
            <a:r>
              <a:rPr lang="en-US" sz="950" dirty="0"/>
              <a:t> is an interlude (a story within a story) in a period of disappointment and despair:</a:t>
            </a:r>
            <a:r>
              <a:rPr lang="en-US" sz="950" baseline="0" dirty="0"/>
              <a:t> the Israelites were “doing what was right in their own eyes” (</a:t>
            </a:r>
            <a:r>
              <a:rPr lang="en-US" sz="950" baseline="0" dirty="0" err="1"/>
              <a:t>Ju</a:t>
            </a:r>
            <a:r>
              <a:rPr lang="en-US" sz="950" baseline="0" dirty="0"/>
              <a:t>. 21:25).  The dismal period of the Judges lasted about 300 years (approximately 1385 to 1065 B.C.).  Somewhere in this period the Book of Ruth is set aside as a romantic revelation involving two key characters: </a:t>
            </a:r>
            <a:r>
              <a:rPr lang="en-US" sz="950" b="1" baseline="0" dirty="0"/>
              <a:t>Ruth </a:t>
            </a:r>
            <a:r>
              <a:rPr lang="en-US" sz="950" baseline="0" dirty="0"/>
              <a:t>and </a:t>
            </a:r>
            <a:r>
              <a:rPr lang="en-US" sz="950" b="1" baseline="0" dirty="0"/>
              <a:t>Boaz</a:t>
            </a:r>
            <a:r>
              <a:rPr lang="en-US" sz="950" baseline="0" dirty="0"/>
              <a:t>.  The story begins with </a:t>
            </a:r>
            <a:r>
              <a:rPr lang="en-US" sz="950" b="1" baseline="0" dirty="0"/>
              <a:t>Naom</a:t>
            </a:r>
            <a:r>
              <a:rPr lang="en-US" sz="950" baseline="0" dirty="0"/>
              <a:t>i and </a:t>
            </a:r>
            <a:r>
              <a:rPr lang="en-US" sz="950" b="1" baseline="0" dirty="0" err="1"/>
              <a:t>Elimilech</a:t>
            </a:r>
            <a:r>
              <a:rPr lang="en-US" sz="950" b="1" baseline="0" dirty="0"/>
              <a:t> </a:t>
            </a:r>
            <a:r>
              <a:rPr lang="en-US" sz="950" b="0" baseline="0" dirty="0"/>
              <a:t>leaving Bethlehem for Moab because of a famine in the land (1:1).  During the ten-year stay in Moab, Naomi endures two painful experiences: </a:t>
            </a:r>
            <a:r>
              <a:rPr lang="en-US" sz="950" b="1" baseline="0" dirty="0"/>
              <a:t>first</a:t>
            </a:r>
            <a:r>
              <a:rPr lang="en-US" sz="950" b="0" baseline="0" dirty="0"/>
              <a:t>, her husband dies, </a:t>
            </a:r>
            <a:r>
              <a:rPr lang="en-US" sz="950" b="1" baseline="0" dirty="0"/>
              <a:t>then</a:t>
            </a:r>
            <a:r>
              <a:rPr lang="en-US" sz="950" b="0" baseline="0" dirty="0"/>
              <a:t> her two son’s, </a:t>
            </a:r>
            <a:r>
              <a:rPr lang="en-US" sz="950" b="1" baseline="0" dirty="0" err="1"/>
              <a:t>Mahlon</a:t>
            </a:r>
            <a:r>
              <a:rPr lang="en-US" sz="950" b="0" baseline="0" dirty="0"/>
              <a:t> and </a:t>
            </a:r>
            <a:r>
              <a:rPr lang="en-US" sz="950" b="1" baseline="0" dirty="0" err="1"/>
              <a:t>Chillion</a:t>
            </a:r>
            <a:r>
              <a:rPr lang="en-US" sz="950" b="0" baseline="0" dirty="0"/>
              <a:t> die, leaving her desperate to go back home where the famine had ceased (1:6; 2:1).  One of her daughter-in-laws (</a:t>
            </a:r>
            <a:r>
              <a:rPr lang="en-US" sz="950" b="1" baseline="0" dirty="0" err="1"/>
              <a:t>Orpah</a:t>
            </a:r>
            <a:r>
              <a:rPr lang="en-US" sz="950" b="0" baseline="0" dirty="0"/>
              <a:t>) returns to Moab, but Ruth </a:t>
            </a:r>
            <a:r>
              <a:rPr lang="en-US" sz="950" dirty="0"/>
              <a:t>opts</a:t>
            </a:r>
            <a:r>
              <a:rPr lang="en-US" sz="950" b="0" baseline="0" dirty="0"/>
              <a:t> to </a:t>
            </a:r>
            <a:r>
              <a:rPr lang="en-US" sz="950" dirty="0"/>
              <a:t>remain</a:t>
            </a:r>
            <a:r>
              <a:rPr lang="en-US" sz="950" b="0" baseline="0" dirty="0"/>
              <a:t> with Naomi,  having embraced the God of heaven and endeared herself to Naomi.   This passage reflects her feeling: “But Ruth said, “</a:t>
            </a:r>
            <a:r>
              <a:rPr lang="en-US" sz="950" dirty="0"/>
              <a:t>But Ruth said, “Do not urge me to leave you or to return from following you. For where you go I will go, and where you lodge I will lodge. Your people shall be my people, and your God my God. </a:t>
            </a:r>
            <a:r>
              <a:rPr lang="en-US" sz="950" b="1" baseline="30000" dirty="0"/>
              <a:t>17 </a:t>
            </a:r>
            <a:r>
              <a:rPr lang="en-US" sz="950" dirty="0"/>
              <a:t>Where you die I will die, and there will I be buried. May the Lord do so to me and more also if anything but death parts me from you</a:t>
            </a:r>
            <a:r>
              <a:rPr lang="en-US" sz="950" b="0" baseline="0" dirty="0"/>
              <a:t>” (1:16-17).  Upon arrival in Bethlehem, Ruth immediately goes to work “in the beginning of the barley harvest” (1:22).  (Note: this</a:t>
            </a:r>
            <a:r>
              <a:rPr lang="en-US" sz="950" b="0" dirty="0"/>
              <a:t> is o</a:t>
            </a:r>
            <a:r>
              <a:rPr lang="en-US" sz="950" b="0" baseline="0" dirty="0"/>
              <a:t>ne of two harvests - the other being the wheat harvest).   There she meets the owner of the field, Boaz, and soon they fall in love.  We learn that Boaz was “kinsman” of </a:t>
            </a:r>
            <a:r>
              <a:rPr lang="en-US" sz="950" b="0" baseline="0" dirty="0" err="1"/>
              <a:t>Elimilech</a:t>
            </a:r>
            <a:r>
              <a:rPr lang="en-US" sz="950" b="0" baseline="0" dirty="0"/>
              <a:t> but not the the nearest kinsman who was entitled to redeem Naomi and Ruth,</a:t>
            </a:r>
            <a:r>
              <a:rPr lang="en-US" sz="950" b="0" dirty="0"/>
              <a:t> </a:t>
            </a:r>
            <a:r>
              <a:rPr lang="en-US" sz="950" b="0" baseline="0" dirty="0"/>
              <a:t>according to the law (2:1, 20: 3:12; 4:1-12; </a:t>
            </a:r>
            <a:r>
              <a:rPr lang="en-US" sz="950" b="1" baseline="0" dirty="0"/>
              <a:t>Deut. 25:5 ff</a:t>
            </a:r>
            <a:r>
              <a:rPr lang="en-US" sz="950" b="0" baseline="0" dirty="0"/>
              <a:t>.).  Since they understood and respected the law of God regarding “Levirate</a:t>
            </a:r>
            <a:r>
              <a:rPr lang="en-US" sz="950" dirty="0"/>
              <a:t>” </a:t>
            </a:r>
            <a:r>
              <a:rPr lang="en-US" sz="950" b="0" baseline="0" dirty="0"/>
              <a:t>marriage, they knew Boaz could not marry Ruth until the “nearest kinsman”  had disavowed his rights.  According to to custom he must “draw off his shoe” and give up his rights to Boaz, the next kinsman in line (4:8).  That is exactly what happens as witnessed by those at the gates of the city.  The romantic story climaxes with Ruth and Boaz marrying where they produce the lineage to Christ as “</a:t>
            </a:r>
            <a:r>
              <a:rPr lang="en-US" sz="950" b="0" baseline="0" dirty="0" err="1"/>
              <a:t>Obed</a:t>
            </a:r>
            <a:r>
              <a:rPr lang="en-US" sz="950" b="0" baseline="0" dirty="0"/>
              <a:t> beget Jesses and Jesse beget David” - through David we get to Christ (4:17, 22; Mt. 1:6).  Like the book of Esther, the</a:t>
            </a:r>
            <a:r>
              <a:rPr lang="en-US" sz="950" b="0" dirty="0"/>
              <a:t> book of Ruth </a:t>
            </a:r>
            <a:r>
              <a:rPr lang="en-US" sz="950" b="0" baseline="0" dirty="0"/>
              <a:t>displays God’s providence.  </a:t>
            </a:r>
          </a:p>
          <a:p>
            <a:endParaRPr lang="en-US" sz="950" b="0" baseline="0" dirty="0"/>
          </a:p>
          <a:p>
            <a:r>
              <a:rPr lang="en-US" sz="950" b="0" baseline="0" dirty="0"/>
              <a:t>Application:</a:t>
            </a:r>
          </a:p>
          <a:p>
            <a:pPr marL="685800" lvl="1" indent="-228600">
              <a:buFont typeface="+mj-lt"/>
              <a:buAutoNum type="arabicPeriod"/>
            </a:pPr>
            <a:r>
              <a:rPr lang="en-US" sz="950" b="0" baseline="0" dirty="0"/>
              <a:t>Know that God accepts people from all nations.  He welcomed Ruth,  the righteous Gentile (Moabite) and did not prohibit her from marrying Boaz.  We should be careful to not make God prejudiced or limit His resolve to save all people.  </a:t>
            </a:r>
          </a:p>
          <a:p>
            <a:pPr marL="685800" lvl="1" indent="-228600">
              <a:buFont typeface="+mj-lt"/>
              <a:buAutoNum type="arabicPeriod"/>
            </a:pPr>
            <a:r>
              <a:rPr lang="en-US" sz="950" b="0" baseline="0" dirty="0"/>
              <a:t>Know that God’s people may suffer tragedy, but ultimately there will be triumph.  When we get discouraged, thinking all is lost, that it cannot get any worse, God can/will intervene to give the story a happy ending (for the faithful).</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950" b="0" baseline="0" dirty="0"/>
              <a:t>Know that even as God provided Ruth and Naomi with a “kinsman redeemer” - so is Christ our Redeemer.  </a:t>
            </a:r>
          </a:p>
          <a:p>
            <a:pPr marL="685800" lvl="1" indent="-228600">
              <a:buFont typeface="+mj-lt"/>
              <a:buAutoNum type="arabicPeriod"/>
            </a:pPr>
            <a:endParaRPr lang="en-US" sz="950" b="0" baseline="0" dirty="0"/>
          </a:p>
          <a:p>
            <a:pPr marL="0" lvl="0" indent="0">
              <a:buFont typeface="+mj-lt"/>
              <a:buNone/>
            </a:pPr>
            <a:r>
              <a:rPr lang="en-US" sz="950" b="0" baseline="0" dirty="0"/>
              <a:t>Key thought: Remember Naomi? God did.  Once empty, now she is full.  No longer bitter, her life has been sweetened by God as He provided her a kinsman-redeemer, a loving daughter-in-law, and the joy of a grandson, who ultimately would give us the ultimate Kinsman - Redeemer.  </a:t>
            </a:r>
            <a:r>
              <a:rPr lang="en-US" sz="950" b="1" baseline="0" dirty="0"/>
              <a:t>Sometimes we have to wait on God; we can never know just how God is working in us.   </a:t>
            </a:r>
          </a:p>
        </p:txBody>
      </p:sp>
      <p:sp>
        <p:nvSpPr>
          <p:cNvPr id="4" name="Slide Number Placeholder 3"/>
          <p:cNvSpPr>
            <a:spLocks noGrp="1"/>
          </p:cNvSpPr>
          <p:nvPr>
            <p:ph type="sldNum" sz="quarter" idx="10"/>
          </p:nvPr>
        </p:nvSpPr>
        <p:spPr/>
        <p:txBody>
          <a:bodyPr/>
          <a:lstStyle/>
          <a:p>
            <a:fld id="{C7FD12D3-12AC-3E4A-B537-E2A4C226E5B7}" type="slidenum">
              <a:rPr lang="en-US" smtClean="0"/>
              <a:t>2</a:t>
            </a:fld>
            <a:endParaRPr lang="en-US"/>
          </a:p>
        </p:txBody>
      </p:sp>
      <p:sp>
        <p:nvSpPr>
          <p:cNvPr id="5" name="TextBox 4"/>
          <p:cNvSpPr txBox="1"/>
          <p:nvPr/>
        </p:nvSpPr>
        <p:spPr>
          <a:xfrm>
            <a:off x="9339943" y="489857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47443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1647435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dirty="0"/>
          </a:p>
        </p:txBody>
      </p:sp>
    </p:spTree>
    <p:extLst>
      <p:ext uri="{BB962C8B-B14F-4D97-AF65-F5344CB8AC3E}">
        <p14:creationId xmlns:p14="http://schemas.microsoft.com/office/powerpoint/2010/main" val="617779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n </a:t>
            </a:r>
            <a:r>
              <a:rPr lang="en-US" sz="1200" b="0" i="0" kern="1200" dirty="0">
                <a:solidFill>
                  <a:schemeClr val="tx1"/>
                </a:solidFill>
                <a:effectLst/>
                <a:latin typeface="+mn-lt"/>
                <a:ea typeface="+mn-ea"/>
                <a:cs typeface="+mn-cs"/>
                <a:hlinkClick r:id="rId3" invalidUrl="https://biblia.com/bible/esv/Matt 22"/>
              </a:rPr>
              <a:t>Matthew 22</a:t>
            </a:r>
            <a:r>
              <a:rPr lang="en-US" sz="1200" b="0" i="0" u="none" strike="noStrike" kern="1200" dirty="0">
                <a:solidFill>
                  <a:schemeClr val="tx1"/>
                </a:solidFill>
                <a:effectLst/>
                <a:latin typeface="+mn-lt"/>
                <a:ea typeface="+mn-ea"/>
                <a:cs typeface="+mn-cs"/>
              </a:rPr>
              <a:t>, Jesus is confronted by the Sadducees with a convoluted question based on the Law’s requirement of levirate marriage: “Moses told us that if a man dies without having children, his brother must marry the widow and raise up offspring for him. Now there were seven brothers among us. The first one married and died, and since he had no children, he left his wife to his brother. The same thing happened to the second and third brother, right on down to the seventh. Finally, the woman died. Now then, at the resurrection, whose wife will she be of the seven, since all of them were married to her?” (</a:t>
            </a:r>
            <a:r>
              <a:rPr lang="en-US" sz="1200" b="0" i="0" kern="1200" dirty="0">
                <a:solidFill>
                  <a:schemeClr val="tx1"/>
                </a:solidFill>
                <a:effectLst/>
                <a:latin typeface="+mn-lt"/>
                <a:ea typeface="+mn-ea"/>
                <a:cs typeface="+mn-cs"/>
                <a:hlinkClick r:id="rId4" invalidUrl="https://biblia.com/bible/esv/Matt 22.24%E2%80%9328"/>
              </a:rPr>
              <a:t>Matthew 22:24–28</a:t>
            </a:r>
            <a:r>
              <a:rPr lang="en-US" sz="1200" b="0" i="0" u="none" strike="noStrike" kern="1200" dirty="0">
                <a:solidFill>
                  <a:schemeClr val="tx1"/>
                </a:solidFill>
                <a:effectLst/>
                <a:latin typeface="+mn-lt"/>
                <a:ea typeface="+mn-ea"/>
                <a:cs typeface="+mn-cs"/>
              </a:rPr>
              <a:t>). Jesus cuts through the hypothetical and teaches the reality of the resurrection (verses 29–32).</a:t>
            </a:r>
            <a:endParaRPr lang="en-US" dirty="0"/>
          </a:p>
        </p:txBody>
      </p:sp>
      <p:sp>
        <p:nvSpPr>
          <p:cNvPr id="4" name="Slide Number Placeholder 3"/>
          <p:cNvSpPr>
            <a:spLocks noGrp="1"/>
          </p:cNvSpPr>
          <p:nvPr>
            <p:ph type="sldNum" sz="quarter" idx="10"/>
          </p:nvPr>
        </p:nvSpPr>
        <p:spPr/>
        <p:txBody>
          <a:bodyPr/>
          <a:lstStyle/>
          <a:p>
            <a:fld id="{C7FD12D3-12AC-3E4A-B537-E2A4C226E5B7}" type="slidenum">
              <a:rPr lang="en-US" smtClean="0"/>
              <a:t>6</a:t>
            </a:fld>
            <a:endParaRPr lang="en-US"/>
          </a:p>
        </p:txBody>
      </p:sp>
    </p:spTree>
    <p:extLst>
      <p:ext uri="{BB962C8B-B14F-4D97-AF65-F5344CB8AC3E}">
        <p14:creationId xmlns:p14="http://schemas.microsoft.com/office/powerpoint/2010/main" val="186737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7</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a:p>
        </p:txBody>
      </p:sp>
    </p:spTree>
    <p:extLst>
      <p:ext uri="{BB962C8B-B14F-4D97-AF65-F5344CB8AC3E}">
        <p14:creationId xmlns:p14="http://schemas.microsoft.com/office/powerpoint/2010/main" val="1394124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a:p>
        </p:txBody>
      </p:sp>
    </p:spTree>
    <p:extLst>
      <p:ext uri="{BB962C8B-B14F-4D97-AF65-F5344CB8AC3E}">
        <p14:creationId xmlns:p14="http://schemas.microsoft.com/office/powerpoint/2010/main" val="63148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a:p>
        </p:txBody>
      </p:sp>
    </p:spTree>
    <p:extLst>
      <p:ext uri="{BB962C8B-B14F-4D97-AF65-F5344CB8AC3E}">
        <p14:creationId xmlns:p14="http://schemas.microsoft.com/office/powerpoint/2010/main" val="309903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12/27/22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12/27/22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Ruth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228600" y="1408176"/>
            <a:ext cx="8763000" cy="6059424"/>
          </a:xfrm>
        </p:spPr>
        <p:txBody>
          <a:bodyPr>
            <a:noAutofit/>
          </a:bodyPr>
          <a:lstStyle/>
          <a:p>
            <a:pPr marL="89154" indent="0">
              <a:buNone/>
            </a:pPr>
            <a:r>
              <a:rPr lang="en-US" sz="2400" dirty="0"/>
              <a:t>Obedience in everyday life pleases God.  When we reflect His character through our interactions with others, we bring glory to Him.   Ruth’s sacrifice and hard work to provide for Naomi reflected God’s love.  Boaz’s loyalty to his kinsman, Naomi’s husband, reflected God’s faithfulness.  Naomi’s plan for Ruth’s future reflected selfless love.</a:t>
            </a:r>
          </a:p>
          <a:p>
            <a:pPr marL="89154" indent="0">
              <a:buNone/>
            </a:pPr>
            <a:endParaRPr lang="en-US" sz="2400" dirty="0"/>
          </a:p>
          <a:p>
            <a:pPr marL="89154" indent="0">
              <a:buNone/>
            </a:pPr>
            <a:r>
              <a:rPr lang="en-US" sz="2400" dirty="0"/>
              <a:t>The book of Ruth showed the Israelites the blessings that obedience could bring.  It showed them the loving, faithful nature of their God. This book demonstrates that God responds to His people’s cry.  He practices what He preaches, so to speak.  Watching Him provide for Naomi and Ruth, two widows with little prospects for a future, we learn that He cares for the outcasts of society just as He asks us to do (Jeremiah 22:16; James 1:27).</a:t>
            </a:r>
          </a:p>
        </p:txBody>
      </p:sp>
    </p:spTree>
    <p:extLst>
      <p:ext uri="{BB962C8B-B14F-4D97-AF65-F5344CB8AC3E}">
        <p14:creationId xmlns:p14="http://schemas.microsoft.com/office/powerpoint/2010/main" val="23135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t>How do I apply this?</a:t>
            </a:r>
          </a:p>
        </p:txBody>
      </p:sp>
      <p:sp>
        <p:nvSpPr>
          <p:cNvPr id="5" name="Content Placeholder 4">
            <a:extLst>
              <a:ext uri="{FF2B5EF4-FFF2-40B4-BE49-F238E27FC236}">
                <a16:creationId xmlns:a16="http://schemas.microsoft.com/office/drawing/2014/main" id="{EFC6F071-B48C-A446-A222-4A3A266EE703}"/>
              </a:ext>
            </a:extLst>
          </p:cNvPr>
          <p:cNvSpPr>
            <a:spLocks noGrp="1"/>
          </p:cNvSpPr>
          <p:nvPr>
            <p:ph idx="1"/>
          </p:nvPr>
        </p:nvSpPr>
        <p:spPr>
          <a:xfrm>
            <a:off x="228600" y="1600200"/>
            <a:ext cx="8686800" cy="5102352"/>
          </a:xfrm>
        </p:spPr>
        <p:txBody>
          <a:bodyPr>
            <a:normAutofit/>
          </a:bodyPr>
          <a:lstStyle/>
          <a:p>
            <a:pPr marL="118872" indent="0">
              <a:buNone/>
            </a:pPr>
            <a:r>
              <a:rPr lang="en-US" sz="2400" dirty="0"/>
              <a:t>The book of Ruth came along at a time of irresponsible living in Israel’s history and appropriately called the people back to a greater responsibility and faithfulness before God—even in difficult times. This call applies just as clearly to us today.</a:t>
            </a:r>
          </a:p>
          <a:p>
            <a:pPr marL="118872" indent="0">
              <a:buNone/>
            </a:pPr>
            <a:endParaRPr lang="en-US" sz="2400" dirty="0"/>
          </a:p>
          <a:p>
            <a:pPr marL="118872" indent="0">
              <a:buNone/>
            </a:pPr>
            <a:r>
              <a:rPr lang="en-US" sz="2400" dirty="0"/>
              <a:t>We belong to a loving, faithful, and powerful God who has never failed to care and provide for His children.  Like Ruth and Boaz, we are called to respond to that divine grace in faithful obedience, in spite of the godless culture in which we live.  Are you willing?</a:t>
            </a:r>
          </a:p>
          <a:p>
            <a:pPr marL="118872" indent="0">
              <a:buNone/>
            </a:pPr>
            <a:endParaRPr lang="en-US" sz="2400" dirty="0"/>
          </a:p>
          <a:p>
            <a:pPr marL="118872" indent="0">
              <a:buNone/>
            </a:pPr>
            <a:endParaRPr lang="en-US" sz="2400" dirty="0"/>
          </a:p>
        </p:txBody>
      </p:sp>
    </p:spTree>
    <p:extLst>
      <p:ext uri="{BB962C8B-B14F-4D97-AF65-F5344CB8AC3E}">
        <p14:creationId xmlns:p14="http://schemas.microsoft.com/office/powerpoint/2010/main" val="348766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F860-D82A-CB4D-8A09-AC99D7AF92B1}"/>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564F9606-898D-594A-AC54-D3D9207A7C0F}"/>
              </a:ext>
            </a:extLst>
          </p:cNvPr>
          <p:cNvSpPr>
            <a:spLocks noGrp="1"/>
          </p:cNvSpPr>
          <p:nvPr>
            <p:ph idx="1"/>
          </p:nvPr>
        </p:nvSpPr>
        <p:spPr>
          <a:xfrm>
            <a:off x="154641" y="1650223"/>
            <a:ext cx="8834717" cy="5580529"/>
          </a:xfrm>
        </p:spPr>
        <p:txBody>
          <a:bodyPr>
            <a:normAutofit fontScale="55000" lnSpcReduction="20000"/>
          </a:bodyPr>
          <a:lstStyle/>
          <a:p>
            <a:pPr marL="690372" indent="-571500">
              <a:buFont typeface="+mj-lt"/>
              <a:buAutoNum type="romanUcPeriod"/>
            </a:pPr>
            <a:r>
              <a:rPr lang="en-US" sz="3600" b="1" dirty="0"/>
              <a:t>Naomi Widowed and Ruth Comes into Israel...............................1:1-1:22   </a:t>
            </a:r>
            <a:br>
              <a:rPr lang="en-US" sz="3600" dirty="0"/>
            </a:br>
            <a:r>
              <a:rPr lang="en-US" sz="3600" dirty="0"/>
              <a:t>A.  Deaths of Elimelech, </a:t>
            </a:r>
            <a:r>
              <a:rPr lang="en-US" sz="3600" dirty="0" err="1"/>
              <a:t>Mahlon</a:t>
            </a:r>
            <a:r>
              <a:rPr lang="en-US" sz="3600" dirty="0"/>
              <a:t>, </a:t>
            </a:r>
            <a:r>
              <a:rPr lang="en-US" sz="3600" dirty="0" err="1"/>
              <a:t>Chilion</a:t>
            </a:r>
            <a:r>
              <a:rPr lang="en-US" sz="3600" dirty="0"/>
              <a:t> in Moab ........................1:1-5</a:t>
            </a:r>
            <a:br>
              <a:rPr lang="en-US" sz="3600" dirty="0"/>
            </a:br>
            <a:r>
              <a:rPr lang="en-US" sz="3600" dirty="0"/>
              <a:t>B.  Orpah Returns; Ruth Stays with Naomi..................................1:6-18 </a:t>
            </a:r>
            <a:br>
              <a:rPr lang="en-US" sz="3600" dirty="0"/>
            </a:br>
            <a:r>
              <a:rPr lang="en-US" sz="3600" dirty="0"/>
              <a:t>C.  Naomi and Ruth Return to Bethlehem ..................................1:19-22</a:t>
            </a:r>
          </a:p>
          <a:p>
            <a:pPr marL="633222" indent="-514350">
              <a:buFont typeface="+mj-lt"/>
              <a:buAutoNum type="romanUcPeriod"/>
            </a:pPr>
            <a:r>
              <a:rPr lang="en-US" sz="3600" b="1" dirty="0"/>
              <a:t> Boaz Shows Kindness to Ruth and Naomi......................................2:1-23   </a:t>
            </a:r>
            <a:br>
              <a:rPr lang="en-US" sz="3600" b="1" dirty="0"/>
            </a:br>
            <a:r>
              <a:rPr lang="en-US" sz="3600" dirty="0"/>
              <a:t>A.  Ruth Happens Upon the Field of Boaz.....................................2:1-7 </a:t>
            </a:r>
          </a:p>
          <a:p>
            <a:pPr marL="118872" indent="0">
              <a:buNone/>
            </a:pPr>
            <a:r>
              <a:rPr lang="en-US" sz="3600" dirty="0"/>
              <a:t>           B.  Kindness of Boaz to Ruth.......................................................2:8-16 </a:t>
            </a:r>
            <a:br>
              <a:rPr lang="en-US" sz="3600" dirty="0"/>
            </a:br>
            <a:r>
              <a:rPr lang="en-US" sz="3600" dirty="0"/>
              <a:t>           C. Naomi Advises Ruth ...............................................................2:17-23</a:t>
            </a:r>
          </a:p>
          <a:p>
            <a:pPr marL="690372" indent="-571500">
              <a:buFont typeface="+mj-lt"/>
              <a:buAutoNum type="romanLcPeriod" startAt="3"/>
            </a:pPr>
            <a:r>
              <a:rPr lang="en-US" sz="3600" b="1" dirty="0"/>
              <a:t>The Marriage Proposal................................................................ 3:1-18 </a:t>
            </a:r>
          </a:p>
          <a:p>
            <a:pPr marL="118872" indent="0">
              <a:buNone/>
            </a:pPr>
            <a:r>
              <a:rPr lang="en-US" sz="3600" dirty="0"/>
              <a:t>            A.  Naomi Advises Ruth Again....................................................3:1-5 </a:t>
            </a:r>
            <a:br>
              <a:rPr lang="en-US" sz="3600" dirty="0"/>
            </a:br>
            <a:r>
              <a:rPr lang="en-US" sz="3600" dirty="0"/>
              <a:t>            B. Ruth discreetly Proposes Levirate Responsibility to Boaz .....3:6-9 </a:t>
            </a:r>
            <a:br>
              <a:rPr lang="en-US" sz="3600" dirty="0"/>
            </a:br>
            <a:r>
              <a:rPr lang="en-US" sz="3600" dirty="0"/>
              <a:t>            C. Boaz Takes Responsibility, If Nearer Relative Will Not............3:10-18</a:t>
            </a:r>
          </a:p>
          <a:p>
            <a:pPr marL="690372" indent="-571500">
              <a:buFont typeface="+mj-lt"/>
              <a:buAutoNum type="romanLcPeriod" startAt="4"/>
            </a:pPr>
            <a:r>
              <a:rPr lang="en-US" sz="3600" b="1" dirty="0"/>
              <a:t>The Redemption of Ruth..............................................................4:1-21</a:t>
            </a:r>
            <a:r>
              <a:rPr lang="en-US" sz="3600" dirty="0"/>
              <a:t> </a:t>
            </a:r>
          </a:p>
          <a:p>
            <a:pPr marL="118872" indent="0">
              <a:buNone/>
            </a:pPr>
            <a:r>
              <a:rPr lang="en-US" sz="3600" dirty="0"/>
              <a:t>            A. Boaz Makes Arrangements Before the City Elders ................4:1-12 </a:t>
            </a:r>
            <a:br>
              <a:rPr lang="en-US" sz="3600" dirty="0"/>
            </a:br>
            <a:r>
              <a:rPr lang="en-US" sz="3600" dirty="0"/>
              <a:t>            B. Boaz Marries Ruth and They Have a Son, Obed .................... 4:13 </a:t>
            </a:r>
            <a:br>
              <a:rPr lang="en-US" sz="3600" dirty="0"/>
            </a:br>
            <a:r>
              <a:rPr lang="en-US" sz="3600" dirty="0"/>
              <a:t>            C. Blessedness of Naomi ...........................................................4:14-17 </a:t>
            </a:r>
            <a:br>
              <a:rPr lang="en-US" sz="3600" dirty="0"/>
            </a:br>
            <a:r>
              <a:rPr lang="en-US" sz="3600" dirty="0"/>
              <a:t>            D. The Lineage of David the King ............................................. 4:18-22</a:t>
            </a:r>
          </a:p>
          <a:p>
            <a:endParaRPr lang="en-US" dirty="0"/>
          </a:p>
        </p:txBody>
      </p:sp>
    </p:spTree>
    <p:extLst>
      <p:ext uri="{BB962C8B-B14F-4D97-AF65-F5344CB8AC3E}">
        <p14:creationId xmlns:p14="http://schemas.microsoft.com/office/powerpoint/2010/main" val="729681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AB3F4-4842-7445-92C9-00D03A7A2D2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3F43E38-BE58-C24F-A4C2-67A0AB854F3F}"/>
              </a:ext>
            </a:extLst>
          </p:cNvPr>
          <p:cNvSpPr>
            <a:spLocks noGrp="1"/>
          </p:cNvSpPr>
          <p:nvPr>
            <p:ph idx="1"/>
          </p:nvPr>
        </p:nvSpPr>
        <p:spPr>
          <a:xfrm>
            <a:off x="188259" y="1532965"/>
            <a:ext cx="8498541" cy="4967881"/>
          </a:xfrm>
        </p:spPr>
        <p:txBody>
          <a:bodyPr>
            <a:noAutofit/>
          </a:bodyPr>
          <a:lstStyle/>
          <a:p>
            <a:pPr marL="118872" indent="0">
              <a:buNone/>
            </a:pPr>
            <a:r>
              <a:rPr lang="en-US" sz="2100" dirty="0"/>
              <a:t>”These four things, then, seem the object of the book of Ruth: (1) to present a supplement by way of contrast to the book of Judges; (2) to show the true spirit of Israel; (3) to exhibit once more the mysterious connection between Israel and the Gentiles, whereby the later at the most critical periods of Israel’s history, seem most unexpectedly called in to take a leading part; (4) and to trace the genealogy of David.  Specifically, perhaps the last two.  If, as regards its content, the book of Ruth stands on the threshold of the history of David, yet, as regards its spirit, it stands, like the Psalms, at the threshold of the gospel.  Not merely on account of the genealogy of Christ, which leads up to David and Boaz, but on account of the spirit which David breathes, do we love to remember that Israel’s great king sprang from the union of Boaz and Ruth, which is symbolical of that between Israel and the Gentile world...It had all been done in God and with God, and the blessing invoked was not withheld..”   --- </a:t>
            </a:r>
            <a:r>
              <a:rPr lang="en-US" sz="2100" dirty="0" err="1"/>
              <a:t>Edersheim</a:t>
            </a:r>
            <a:r>
              <a:rPr lang="en-US" sz="2100" dirty="0"/>
              <a:t>, Bible History-Old Testament, page 179, 191.   </a:t>
            </a:r>
          </a:p>
        </p:txBody>
      </p:sp>
    </p:spTree>
    <p:extLst>
      <p:ext uri="{BB962C8B-B14F-4D97-AF65-F5344CB8AC3E}">
        <p14:creationId xmlns:p14="http://schemas.microsoft.com/office/powerpoint/2010/main" val="2809268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Ruth</a:t>
            </a:r>
          </a:p>
        </p:txBody>
      </p:sp>
      <p:sp>
        <p:nvSpPr>
          <p:cNvPr id="3" name="Content Placeholder 2"/>
          <p:cNvSpPr>
            <a:spLocks noGrp="1"/>
          </p:cNvSpPr>
          <p:nvPr>
            <p:ph idx="1"/>
          </p:nvPr>
        </p:nvSpPr>
        <p:spPr>
          <a:xfrm>
            <a:off x="979826" y="1408176"/>
            <a:ext cx="8229600" cy="4930409"/>
          </a:xfrm>
        </p:spPr>
        <p:txBody>
          <a:bodyPr/>
          <a:lstStyle/>
          <a:p>
            <a:pPr>
              <a:buNone/>
            </a:pPr>
            <a:r>
              <a:rPr lang="en-US" dirty="0"/>
              <a:t>	    </a:t>
            </a:r>
            <a:r>
              <a:rPr lang="en-US" sz="2400" b="1" dirty="0"/>
              <a:t>   </a:t>
            </a:r>
            <a:r>
              <a:rPr lang="en-US" sz="1800" b="1" dirty="0"/>
              <a:t>Ruth’s                   Ruth’s                      Ruth’s                      Ruth’s </a:t>
            </a:r>
          </a:p>
          <a:p>
            <a:pPr>
              <a:buNone/>
            </a:pPr>
            <a:r>
              <a:rPr lang="en-US" sz="1800" b="1"/>
              <a:t>                  </a:t>
            </a:r>
            <a:r>
              <a:rPr lang="en-US" sz="1600" b="1"/>
              <a:t>Choice</a:t>
            </a:r>
            <a:r>
              <a:rPr lang="en-US" sz="1800" b="1"/>
              <a:t>                  Service                      </a:t>
            </a:r>
            <a:r>
              <a:rPr lang="en-US" sz="1800" b="1" dirty="0"/>
              <a:t>Claim                     Marriage</a:t>
            </a:r>
          </a:p>
        </p:txBody>
      </p:sp>
      <p:sp>
        <p:nvSpPr>
          <p:cNvPr id="133" name="Footer Placeholder 132"/>
          <p:cNvSpPr>
            <a:spLocks noGrp="1"/>
          </p:cNvSpPr>
          <p:nvPr>
            <p:ph type="ftr" sz="quarter" idx="11"/>
          </p:nvPr>
        </p:nvSpPr>
        <p:spPr/>
        <p:txBody>
          <a:bodyPr/>
          <a:lstStyle/>
          <a:p>
            <a:r>
              <a:rPr lang="en-US" sz="1050" dirty="0"/>
              <a:t>                       From God's Masterwork - </a:t>
            </a:r>
            <a:r>
              <a:rPr lang="en-US" sz="1050" dirty="0" err="1"/>
              <a:t>Swindoll</a:t>
            </a:r>
            <a:endParaRPr lang="en-US" sz="1050" dirty="0"/>
          </a:p>
        </p:txBody>
      </p:sp>
      <p:cxnSp>
        <p:nvCxnSpPr>
          <p:cNvPr id="5" name="Straight Connector 4"/>
          <p:cNvCxnSpPr/>
          <p:nvPr/>
        </p:nvCxnSpPr>
        <p:spPr>
          <a:xfrm rot="5400000">
            <a:off x="228600" y="2514600"/>
            <a:ext cx="228600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1714500" y="2476500"/>
            <a:ext cx="2438400" cy="381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806056" y="2552700"/>
            <a:ext cx="2438400" cy="381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19200" y="3901439"/>
            <a:ext cx="6515100" cy="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181600" y="2514600"/>
            <a:ext cx="2362200" cy="381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131" y="5131832"/>
            <a:ext cx="2514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629400" y="5105400"/>
            <a:ext cx="2438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87780" y="6389132"/>
            <a:ext cx="656082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343400"/>
            <a:ext cx="7772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105400"/>
            <a:ext cx="7848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486400"/>
            <a:ext cx="7848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295400" y="3901439"/>
            <a:ext cx="1524000" cy="369332"/>
          </a:xfrm>
          <a:prstGeom prst="rect">
            <a:avLst/>
          </a:prstGeom>
          <a:noFill/>
        </p:spPr>
        <p:txBody>
          <a:bodyPr wrap="square" rtlCol="0">
            <a:spAutoFit/>
          </a:bodyPr>
          <a:lstStyle/>
          <a:p>
            <a:r>
              <a:rPr lang="en-US" b="1" dirty="0"/>
              <a:t> </a:t>
            </a:r>
          </a:p>
        </p:txBody>
      </p:sp>
      <p:sp>
        <p:nvSpPr>
          <p:cNvPr id="85" name="TextBox 84"/>
          <p:cNvSpPr txBox="1"/>
          <p:nvPr/>
        </p:nvSpPr>
        <p:spPr>
          <a:xfrm>
            <a:off x="1295400" y="4724400"/>
            <a:ext cx="1143000" cy="338554"/>
          </a:xfrm>
          <a:prstGeom prst="rect">
            <a:avLst/>
          </a:prstGeom>
          <a:noFill/>
        </p:spPr>
        <p:txBody>
          <a:bodyPr wrap="square" rtlCol="0">
            <a:spAutoFit/>
          </a:bodyPr>
          <a:lstStyle/>
          <a:p>
            <a:pPr algn="ctr"/>
            <a:r>
              <a:rPr lang="en-US" sz="1600" b="1" dirty="0"/>
              <a:t>Grief</a:t>
            </a:r>
          </a:p>
        </p:txBody>
      </p:sp>
      <p:sp>
        <p:nvSpPr>
          <p:cNvPr id="95" name="TextBox 94"/>
          <p:cNvSpPr txBox="1"/>
          <p:nvPr/>
        </p:nvSpPr>
        <p:spPr>
          <a:xfrm>
            <a:off x="0" y="3962400"/>
            <a:ext cx="1066800" cy="338554"/>
          </a:xfrm>
          <a:prstGeom prst="rect">
            <a:avLst/>
          </a:prstGeom>
          <a:noFill/>
        </p:spPr>
        <p:txBody>
          <a:bodyPr wrap="square" rtlCol="0">
            <a:spAutoFit/>
          </a:bodyPr>
          <a:lstStyle/>
          <a:p>
            <a:pPr algn="r"/>
            <a:r>
              <a:rPr lang="en-US" sz="1600" b="1" i="1" dirty="0"/>
              <a:t>Setting</a:t>
            </a:r>
          </a:p>
        </p:txBody>
      </p:sp>
      <p:sp>
        <p:nvSpPr>
          <p:cNvPr id="96" name="TextBox 95"/>
          <p:cNvSpPr txBox="1"/>
          <p:nvPr/>
        </p:nvSpPr>
        <p:spPr>
          <a:xfrm>
            <a:off x="-152400" y="4343400"/>
            <a:ext cx="1524000" cy="338554"/>
          </a:xfrm>
          <a:prstGeom prst="rect">
            <a:avLst/>
          </a:prstGeom>
          <a:noFill/>
        </p:spPr>
        <p:txBody>
          <a:bodyPr wrap="square" rtlCol="0">
            <a:spAutoFit/>
          </a:bodyPr>
          <a:lstStyle/>
          <a:p>
            <a:r>
              <a:rPr lang="en-US" sz="1600" b="1" i="1" dirty="0"/>
              <a:t>  Circumstance</a:t>
            </a:r>
          </a:p>
        </p:txBody>
      </p:sp>
      <p:sp>
        <p:nvSpPr>
          <p:cNvPr id="98" name="TextBox 97"/>
          <p:cNvSpPr txBox="1"/>
          <p:nvPr/>
        </p:nvSpPr>
        <p:spPr>
          <a:xfrm>
            <a:off x="-457200" y="4724400"/>
            <a:ext cx="1676400" cy="338554"/>
          </a:xfrm>
          <a:prstGeom prst="rect">
            <a:avLst/>
          </a:prstGeom>
          <a:noFill/>
        </p:spPr>
        <p:txBody>
          <a:bodyPr wrap="square" rtlCol="0">
            <a:spAutoFit/>
          </a:bodyPr>
          <a:lstStyle/>
          <a:p>
            <a:pPr algn="r"/>
            <a:r>
              <a:rPr lang="en-US" sz="1600" b="1" i="1" dirty="0"/>
              <a:t>Emotion</a:t>
            </a:r>
          </a:p>
        </p:txBody>
      </p:sp>
      <p:sp>
        <p:nvSpPr>
          <p:cNvPr id="99" name="TextBox 98"/>
          <p:cNvSpPr txBox="1"/>
          <p:nvPr/>
        </p:nvSpPr>
        <p:spPr>
          <a:xfrm rot="10800000" flipV="1">
            <a:off x="-152400" y="5153025"/>
            <a:ext cx="1676400" cy="338554"/>
          </a:xfrm>
          <a:prstGeom prst="rect">
            <a:avLst/>
          </a:prstGeom>
          <a:noFill/>
        </p:spPr>
        <p:txBody>
          <a:bodyPr wrap="square" rtlCol="0">
            <a:spAutoFit/>
          </a:bodyPr>
          <a:lstStyle/>
          <a:p>
            <a:r>
              <a:rPr lang="en-US" sz="1600" b="1" i="1" dirty="0"/>
              <a:t>    Main Theme</a:t>
            </a:r>
          </a:p>
        </p:txBody>
      </p:sp>
      <p:sp>
        <p:nvSpPr>
          <p:cNvPr id="100" name="TextBox 99"/>
          <p:cNvSpPr txBox="1"/>
          <p:nvPr/>
        </p:nvSpPr>
        <p:spPr>
          <a:xfrm rot="10800000" flipV="1">
            <a:off x="0" y="5596354"/>
            <a:ext cx="1600200" cy="338554"/>
          </a:xfrm>
          <a:prstGeom prst="rect">
            <a:avLst/>
          </a:prstGeom>
          <a:noFill/>
        </p:spPr>
        <p:txBody>
          <a:bodyPr wrap="square" rtlCol="0">
            <a:spAutoFit/>
          </a:bodyPr>
          <a:lstStyle/>
          <a:p>
            <a:r>
              <a:rPr lang="en-US" sz="1600" b="1" i="1" dirty="0"/>
              <a:t>   Key Verses      </a:t>
            </a:r>
          </a:p>
        </p:txBody>
      </p:sp>
      <p:sp>
        <p:nvSpPr>
          <p:cNvPr id="112" name="TextBox 111"/>
          <p:cNvSpPr txBox="1"/>
          <p:nvPr/>
        </p:nvSpPr>
        <p:spPr>
          <a:xfrm>
            <a:off x="-228600" y="5943600"/>
            <a:ext cx="1752600" cy="338554"/>
          </a:xfrm>
          <a:prstGeom prst="rect">
            <a:avLst/>
          </a:prstGeom>
          <a:noFill/>
        </p:spPr>
        <p:txBody>
          <a:bodyPr wrap="square" rtlCol="0">
            <a:spAutoFit/>
          </a:bodyPr>
          <a:lstStyle/>
          <a:p>
            <a:r>
              <a:rPr lang="en-US" sz="1600" i="1" dirty="0">
                <a:latin typeface="Arial" pitchFamily="34" charset="0"/>
                <a:cs typeface="Arial" pitchFamily="34" charset="0"/>
              </a:rPr>
              <a:t>    </a:t>
            </a:r>
            <a:r>
              <a:rPr lang="en-US" sz="1600" b="1" i="1" dirty="0">
                <a:latin typeface="Corbel" pitchFamily="34" charset="0"/>
                <a:cs typeface="Arial" pitchFamily="34" charset="0"/>
              </a:rPr>
              <a:t>Christ in </a:t>
            </a:r>
            <a:r>
              <a:rPr lang="en-US" sz="1400" b="1" i="1" dirty="0">
                <a:latin typeface="Corbel" pitchFamily="34" charset="0"/>
              </a:rPr>
              <a:t>Ruth  </a:t>
            </a:r>
          </a:p>
        </p:txBody>
      </p:sp>
      <p:sp>
        <p:nvSpPr>
          <p:cNvPr id="31" name="TextBox 30"/>
          <p:cNvSpPr txBox="1"/>
          <p:nvPr/>
        </p:nvSpPr>
        <p:spPr>
          <a:xfrm rot="518700">
            <a:off x="1045516" y="240982"/>
            <a:ext cx="461665" cy="3718830"/>
          </a:xfrm>
          <a:prstGeom prst="rect">
            <a:avLst/>
          </a:prstGeom>
          <a:noFill/>
        </p:spPr>
        <p:txBody>
          <a:bodyPr vert="vert270" wrap="square" rtlCol="0">
            <a:spAutoFit/>
          </a:bodyPr>
          <a:lstStyle/>
          <a:p>
            <a:r>
              <a:rPr lang="en-US" b="1"/>
              <a:t>Judges </a:t>
            </a:r>
            <a:r>
              <a:rPr lang="en-US" b="1" dirty="0"/>
              <a:t>- Turbulent Times</a:t>
            </a:r>
          </a:p>
        </p:txBody>
      </p:sp>
      <p:sp>
        <p:nvSpPr>
          <p:cNvPr id="72" name="TextBox 71"/>
          <p:cNvSpPr txBox="1"/>
          <p:nvPr/>
        </p:nvSpPr>
        <p:spPr>
          <a:xfrm rot="510640">
            <a:off x="7975541" y="1419394"/>
            <a:ext cx="738664" cy="2773942"/>
          </a:xfrm>
          <a:prstGeom prst="rect">
            <a:avLst/>
          </a:prstGeom>
          <a:noFill/>
        </p:spPr>
        <p:txBody>
          <a:bodyPr vert="vert270" wrap="square" rtlCol="0">
            <a:spAutoFit/>
          </a:bodyPr>
          <a:lstStyle/>
          <a:p>
            <a:r>
              <a:rPr lang="en-US" dirty="0"/>
              <a:t>1 </a:t>
            </a:r>
            <a:r>
              <a:rPr lang="en-US" b="1" dirty="0"/>
              <a:t>Samuel - Changing Times</a:t>
            </a:r>
          </a:p>
          <a:p>
            <a:endParaRPr lang="en-US" b="1" dirty="0"/>
          </a:p>
        </p:txBody>
      </p:sp>
      <p:cxnSp>
        <p:nvCxnSpPr>
          <p:cNvPr id="73" name="Straight Connector 72"/>
          <p:cNvCxnSpPr/>
          <p:nvPr/>
        </p:nvCxnSpPr>
        <p:spPr>
          <a:xfrm>
            <a:off x="0" y="5867400"/>
            <a:ext cx="7848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4114800" y="3276600"/>
            <a:ext cx="9144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4381500" y="1790700"/>
            <a:ext cx="8382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3657600" y="2286000"/>
            <a:ext cx="3048000" cy="584775"/>
          </a:xfrm>
          <a:prstGeom prst="rect">
            <a:avLst/>
          </a:prstGeom>
          <a:noFill/>
        </p:spPr>
        <p:txBody>
          <a:bodyPr wrap="square" rtlCol="0">
            <a:spAutoFit/>
          </a:bodyPr>
          <a:lstStyle/>
          <a:p>
            <a:r>
              <a:rPr lang="en-US" sz="1600" b="1" dirty="0"/>
              <a:t>Ruth &amp;</a:t>
            </a:r>
            <a:r>
              <a:rPr lang="en-US" sz="1600" dirty="0"/>
              <a:t> </a:t>
            </a:r>
            <a:r>
              <a:rPr lang="en-US" sz="1600" b="1" dirty="0"/>
              <a:t>Naomi/Boaz</a:t>
            </a:r>
          </a:p>
          <a:p>
            <a:r>
              <a:rPr lang="en-US" sz="1600" dirty="0"/>
              <a:t>        </a:t>
            </a:r>
            <a:r>
              <a:rPr lang="en-US" sz="1600" b="1" dirty="0"/>
              <a:t>(Mutual Pursuit)</a:t>
            </a:r>
          </a:p>
        </p:txBody>
      </p:sp>
      <p:sp>
        <p:nvSpPr>
          <p:cNvPr id="127" name="TextBox 126"/>
          <p:cNvSpPr txBox="1"/>
          <p:nvPr/>
        </p:nvSpPr>
        <p:spPr>
          <a:xfrm>
            <a:off x="7921830" y="4541252"/>
            <a:ext cx="1143000" cy="1815882"/>
          </a:xfrm>
          <a:prstGeom prst="rect">
            <a:avLst/>
          </a:prstGeom>
          <a:noFill/>
        </p:spPr>
        <p:txBody>
          <a:bodyPr wrap="square" rtlCol="0">
            <a:spAutoFit/>
          </a:bodyPr>
          <a:lstStyle/>
          <a:p>
            <a:r>
              <a:rPr lang="en-US" sz="1200" b="1" i="1" dirty="0"/>
              <a:t>“</a:t>
            </a:r>
            <a:r>
              <a:rPr lang="en-US" sz="1400" b="1" i="1" dirty="0">
                <a:latin typeface="Abadi MT Condensed Extra Bold" charset="0"/>
                <a:ea typeface="Abadi MT Condensed Extra Bold" charset="0"/>
                <a:cs typeface="Abadi MT Condensed Extra Bold" charset="0"/>
              </a:rPr>
              <a:t>Blessed is the Lord </a:t>
            </a:r>
            <a:r>
              <a:rPr lang="en-US" sz="1400" b="1" i="1" u="sng" dirty="0">
                <a:latin typeface="Abadi MT Condensed Extra Bold" charset="0"/>
                <a:ea typeface="Abadi MT Condensed Extra Bold" charset="0"/>
                <a:cs typeface="Abadi MT Condensed Extra Bold" charset="0"/>
              </a:rPr>
              <a:t>who has not left you without a redeemer today</a:t>
            </a:r>
            <a:r>
              <a:rPr lang="en-US" sz="1400" b="1" i="1" dirty="0">
                <a:latin typeface="Abadi MT Condensed Extra Bold" charset="0"/>
                <a:ea typeface="Abadi MT Condensed Extra Bold" charset="0"/>
                <a:cs typeface="Abadi MT Condensed Extra Bold" charset="0"/>
              </a:rPr>
              <a:t>.” </a:t>
            </a:r>
            <a:r>
              <a:rPr lang="en-US" sz="1400" dirty="0">
                <a:ea typeface="Abadi MT Condensed Extra Bold" charset="0"/>
                <a:cs typeface="Abadi MT Condensed Extra Bold" charset="0"/>
              </a:rPr>
              <a:t>(4:14; cf. Deut. 25:5-8)</a:t>
            </a:r>
          </a:p>
        </p:txBody>
      </p:sp>
      <p:sp>
        <p:nvSpPr>
          <p:cNvPr id="129" name="TextBox 128"/>
          <p:cNvSpPr txBox="1"/>
          <p:nvPr/>
        </p:nvSpPr>
        <p:spPr>
          <a:xfrm>
            <a:off x="1388101" y="2285999"/>
            <a:ext cx="1986593" cy="615553"/>
          </a:xfrm>
          <a:prstGeom prst="rect">
            <a:avLst/>
          </a:prstGeom>
          <a:noFill/>
        </p:spPr>
        <p:txBody>
          <a:bodyPr wrap="square" rtlCol="0">
            <a:spAutoFit/>
          </a:bodyPr>
          <a:lstStyle/>
          <a:p>
            <a:r>
              <a:rPr lang="en-US" b="1" dirty="0"/>
              <a:t>   </a:t>
            </a:r>
            <a:r>
              <a:rPr lang="en-US" sz="1600" b="1" dirty="0"/>
              <a:t>Naomi &amp; Ruth</a:t>
            </a:r>
          </a:p>
          <a:p>
            <a:r>
              <a:rPr lang="en-US" sz="1600" b="1" dirty="0"/>
              <a:t>   (Mutual grief)</a:t>
            </a:r>
          </a:p>
        </p:txBody>
      </p:sp>
      <p:cxnSp>
        <p:nvCxnSpPr>
          <p:cNvPr id="131" name="Straight Connector 130"/>
          <p:cNvCxnSpPr/>
          <p:nvPr/>
        </p:nvCxnSpPr>
        <p:spPr>
          <a:xfrm>
            <a:off x="1905000" y="2286000"/>
            <a:ext cx="8382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3581400" y="2286000"/>
            <a:ext cx="685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21" idx="0"/>
          </p:cNvCxnSpPr>
          <p:nvPr/>
        </p:nvCxnSpPr>
        <p:spPr>
          <a:xfrm rot="5400000" flipH="1" flipV="1">
            <a:off x="5486400" y="1981200"/>
            <a:ext cx="0" cy="6096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6858000" y="2286000"/>
            <a:ext cx="685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371600" y="3505200"/>
            <a:ext cx="1371600" cy="369332"/>
          </a:xfrm>
          <a:prstGeom prst="rect">
            <a:avLst/>
          </a:prstGeom>
          <a:noFill/>
        </p:spPr>
        <p:txBody>
          <a:bodyPr wrap="square" rtlCol="0">
            <a:spAutoFit/>
          </a:bodyPr>
          <a:lstStyle/>
          <a:p>
            <a:r>
              <a:rPr lang="en-US" dirty="0"/>
              <a:t>Chapter 1</a:t>
            </a:r>
          </a:p>
        </p:txBody>
      </p:sp>
      <p:sp>
        <p:nvSpPr>
          <p:cNvPr id="147" name="TextBox 146"/>
          <p:cNvSpPr txBox="1"/>
          <p:nvPr/>
        </p:nvSpPr>
        <p:spPr>
          <a:xfrm>
            <a:off x="2895600" y="3505200"/>
            <a:ext cx="1524000" cy="369332"/>
          </a:xfrm>
          <a:prstGeom prst="rect">
            <a:avLst/>
          </a:prstGeom>
          <a:noFill/>
        </p:spPr>
        <p:txBody>
          <a:bodyPr wrap="square" rtlCol="0">
            <a:spAutoFit/>
          </a:bodyPr>
          <a:lstStyle/>
          <a:p>
            <a:r>
              <a:rPr lang="en-US" dirty="0"/>
              <a:t>    Chapter 2</a:t>
            </a:r>
          </a:p>
        </p:txBody>
      </p:sp>
      <p:sp>
        <p:nvSpPr>
          <p:cNvPr id="149" name="TextBox 148"/>
          <p:cNvSpPr txBox="1"/>
          <p:nvPr/>
        </p:nvSpPr>
        <p:spPr>
          <a:xfrm>
            <a:off x="4800600" y="3505200"/>
            <a:ext cx="1143000" cy="369332"/>
          </a:xfrm>
          <a:prstGeom prst="rect">
            <a:avLst/>
          </a:prstGeom>
          <a:noFill/>
        </p:spPr>
        <p:txBody>
          <a:bodyPr wrap="square" rtlCol="0">
            <a:spAutoFit/>
          </a:bodyPr>
          <a:lstStyle/>
          <a:p>
            <a:r>
              <a:rPr lang="en-US" dirty="0"/>
              <a:t>Chapter 3</a:t>
            </a:r>
          </a:p>
        </p:txBody>
      </p:sp>
      <p:sp>
        <p:nvSpPr>
          <p:cNvPr id="150" name="TextBox 149"/>
          <p:cNvSpPr txBox="1"/>
          <p:nvPr/>
        </p:nvSpPr>
        <p:spPr>
          <a:xfrm>
            <a:off x="6400800" y="3505200"/>
            <a:ext cx="1371600" cy="369332"/>
          </a:xfrm>
          <a:prstGeom prst="rect">
            <a:avLst/>
          </a:prstGeom>
          <a:noFill/>
        </p:spPr>
        <p:txBody>
          <a:bodyPr wrap="square" rtlCol="0">
            <a:spAutoFit/>
          </a:bodyPr>
          <a:lstStyle/>
          <a:p>
            <a:r>
              <a:rPr lang="en-US" dirty="0"/>
              <a:t> Chapter 4</a:t>
            </a:r>
          </a:p>
        </p:txBody>
      </p:sp>
      <p:sp>
        <p:nvSpPr>
          <p:cNvPr id="151" name="TextBox 150"/>
          <p:cNvSpPr txBox="1"/>
          <p:nvPr/>
        </p:nvSpPr>
        <p:spPr>
          <a:xfrm>
            <a:off x="6373781" y="2286000"/>
            <a:ext cx="1654238" cy="584775"/>
          </a:xfrm>
          <a:prstGeom prst="rect">
            <a:avLst/>
          </a:prstGeom>
          <a:noFill/>
        </p:spPr>
        <p:txBody>
          <a:bodyPr wrap="square" rtlCol="0">
            <a:spAutoFit/>
          </a:bodyPr>
          <a:lstStyle/>
          <a:p>
            <a:r>
              <a:rPr lang="en-US" sz="1600" dirty="0"/>
              <a:t>   </a:t>
            </a:r>
            <a:r>
              <a:rPr lang="en-US" sz="1600" b="1" dirty="0"/>
              <a:t>Boaz &amp; Ruth</a:t>
            </a:r>
            <a:br>
              <a:rPr lang="en-US" sz="1600" b="1" dirty="0"/>
            </a:br>
            <a:r>
              <a:rPr lang="en-US" sz="1600" b="1"/>
              <a:t>   (Mutual Love)</a:t>
            </a:r>
            <a:endParaRPr lang="en-US" sz="1600" b="1" dirty="0"/>
          </a:p>
        </p:txBody>
      </p:sp>
      <p:sp>
        <p:nvSpPr>
          <p:cNvPr id="152" name="TextBox 151"/>
          <p:cNvSpPr txBox="1"/>
          <p:nvPr/>
        </p:nvSpPr>
        <p:spPr>
          <a:xfrm>
            <a:off x="1447800" y="2895600"/>
            <a:ext cx="1600200" cy="646331"/>
          </a:xfrm>
          <a:prstGeom prst="rect">
            <a:avLst/>
          </a:prstGeom>
          <a:noFill/>
        </p:spPr>
        <p:txBody>
          <a:bodyPr wrap="square" rtlCol="0">
            <a:spAutoFit/>
          </a:bodyPr>
          <a:lstStyle/>
          <a:p>
            <a:r>
              <a:rPr lang="en-US" sz="1200" b="1" i="1" dirty="0">
                <a:latin typeface="Abadi MT Condensed Extra Bold" charset="0"/>
                <a:ea typeface="Abadi MT Condensed Extra Bold" charset="0"/>
                <a:cs typeface="Abadi MT Condensed Extra Bold" charset="0"/>
              </a:rPr>
              <a:t>“May the Lord grant that you may find rest.” </a:t>
            </a:r>
            <a:r>
              <a:rPr lang="en-US" sz="1200" b="1" dirty="0">
                <a:latin typeface="Abadi MT Condensed Extra Bold" charset="0"/>
                <a:ea typeface="Abadi MT Condensed Extra Bold" charset="0"/>
                <a:cs typeface="Abadi MT Condensed Extra Bold" charset="0"/>
              </a:rPr>
              <a:t>(</a:t>
            </a:r>
            <a:r>
              <a:rPr lang="en-US" sz="1200" dirty="0">
                <a:latin typeface="Abadi MT Condensed Extra Bold" charset="0"/>
                <a:ea typeface="Abadi MT Condensed Extra Bold" charset="0"/>
                <a:cs typeface="Abadi MT Condensed Extra Bold" charset="0"/>
              </a:rPr>
              <a:t>1:9)</a:t>
            </a:r>
          </a:p>
        </p:txBody>
      </p:sp>
      <p:sp>
        <p:nvSpPr>
          <p:cNvPr id="153" name="TextBox 152"/>
          <p:cNvSpPr txBox="1"/>
          <p:nvPr/>
        </p:nvSpPr>
        <p:spPr>
          <a:xfrm>
            <a:off x="2908470" y="2894960"/>
            <a:ext cx="1828800" cy="646331"/>
          </a:xfrm>
          <a:prstGeom prst="rect">
            <a:avLst/>
          </a:prstGeom>
          <a:noFill/>
        </p:spPr>
        <p:txBody>
          <a:bodyPr wrap="square" rtlCol="0">
            <a:spAutoFit/>
          </a:bodyPr>
          <a:lstStyle/>
          <a:p>
            <a:r>
              <a:rPr lang="en-US" sz="1200" b="1" i="1" dirty="0"/>
              <a:t>“</a:t>
            </a:r>
            <a:r>
              <a:rPr lang="en-US" sz="1200" b="1" i="1" dirty="0">
                <a:latin typeface="Abadi MT Condensed Extra Bold" charset="0"/>
                <a:ea typeface="Abadi MT Condensed Extra Bold" charset="0"/>
                <a:cs typeface="Abadi MT Condensed Extra Bold" charset="0"/>
              </a:rPr>
              <a:t>Naomi had </a:t>
            </a:r>
            <a:r>
              <a:rPr lang="en-US" sz="1200" b="1" i="1">
                <a:latin typeface="Abadi MT Condensed Extra Bold" charset="0"/>
                <a:ea typeface="Abadi MT Condensed Extra Bold" charset="0"/>
                <a:cs typeface="Abadi MT Condensed Extra Bold" charset="0"/>
              </a:rPr>
              <a:t>a </a:t>
            </a:r>
            <a:r>
              <a:rPr lang="en-US" sz="1200" i="1">
                <a:latin typeface="Abadi MT Condensed Extra Bold" charset="0"/>
                <a:ea typeface="Abadi MT Condensed Extra Bold" charset="0"/>
                <a:cs typeface="Abadi MT Condensed Extra Bold" charset="0"/>
              </a:rPr>
              <a:t>kinsman …</a:t>
            </a:r>
            <a:r>
              <a:rPr lang="en-US" sz="1200" i="1" dirty="0">
                <a:latin typeface="Abadi MT Condensed Extra Bold" charset="0"/>
                <a:ea typeface="Abadi MT Condensed Extra Bold" charset="0"/>
                <a:cs typeface="Abadi MT Condensed Extra Bold" charset="0"/>
              </a:rPr>
              <a:t>whose</a:t>
            </a:r>
            <a:r>
              <a:rPr lang="en-US" sz="1200" b="1" i="1" dirty="0">
                <a:latin typeface="Abadi MT Condensed Extra Bold" charset="0"/>
                <a:ea typeface="Abadi MT Condensed Extra Bold" charset="0"/>
                <a:cs typeface="Abadi MT Condensed Extra Bold" charset="0"/>
              </a:rPr>
              <a:t> name was Boaz</a:t>
            </a:r>
            <a:r>
              <a:rPr lang="en-US" sz="1200" b="1" i="1" dirty="0"/>
              <a:t>.” </a:t>
            </a:r>
            <a:r>
              <a:rPr lang="en-US" sz="1200" b="1" dirty="0"/>
              <a:t>(2:1)</a:t>
            </a:r>
          </a:p>
        </p:txBody>
      </p:sp>
      <p:sp>
        <p:nvSpPr>
          <p:cNvPr id="154" name="TextBox 153"/>
          <p:cNvSpPr txBox="1"/>
          <p:nvPr/>
        </p:nvSpPr>
        <p:spPr>
          <a:xfrm>
            <a:off x="4648200" y="2895600"/>
            <a:ext cx="1676400" cy="646331"/>
          </a:xfrm>
          <a:prstGeom prst="rect">
            <a:avLst/>
          </a:prstGeom>
          <a:noFill/>
        </p:spPr>
        <p:txBody>
          <a:bodyPr wrap="square" rtlCol="0">
            <a:spAutoFit/>
          </a:bodyPr>
          <a:lstStyle/>
          <a:p>
            <a:r>
              <a:rPr lang="en-US" sz="1200" b="1" i="1" dirty="0">
                <a:latin typeface="Abadi MT Condensed Extra Bold" charset="0"/>
                <a:ea typeface="Abadi MT Condensed Extra Bold" charset="0"/>
                <a:cs typeface="Abadi MT Condensed Extra Bold" charset="0"/>
              </a:rPr>
              <a:t>“Wait…until you know how the matter turns out.”  </a:t>
            </a:r>
            <a:r>
              <a:rPr lang="en-US" sz="1200" b="1" dirty="0">
                <a:latin typeface="Abadi MT Condensed Extra Bold" charset="0"/>
                <a:ea typeface="Abadi MT Condensed Extra Bold" charset="0"/>
                <a:cs typeface="Abadi MT Condensed Extra Bold" charset="0"/>
              </a:rPr>
              <a:t>(</a:t>
            </a:r>
            <a:r>
              <a:rPr lang="en-US" sz="1200" dirty="0">
                <a:latin typeface="Abadi MT Condensed Extra Bold" charset="0"/>
                <a:ea typeface="Abadi MT Condensed Extra Bold" charset="0"/>
                <a:cs typeface="Abadi MT Condensed Extra Bold" charset="0"/>
              </a:rPr>
              <a:t>3:18)</a:t>
            </a:r>
          </a:p>
        </p:txBody>
      </p:sp>
      <p:sp>
        <p:nvSpPr>
          <p:cNvPr id="155" name="TextBox 154"/>
          <p:cNvSpPr txBox="1"/>
          <p:nvPr/>
        </p:nvSpPr>
        <p:spPr>
          <a:xfrm rot="10800000" flipH="1" flipV="1">
            <a:off x="6324600" y="2867926"/>
            <a:ext cx="1600199" cy="646331"/>
          </a:xfrm>
          <a:prstGeom prst="rect">
            <a:avLst/>
          </a:prstGeom>
          <a:noFill/>
        </p:spPr>
        <p:txBody>
          <a:bodyPr wrap="square" rtlCol="0">
            <a:spAutoFit/>
          </a:bodyPr>
          <a:lstStyle/>
          <a:p>
            <a:r>
              <a:rPr lang="en-US" sz="1200" b="1" i="1" dirty="0">
                <a:latin typeface="Abadi MT Condensed Extra Bold" charset="0"/>
                <a:ea typeface="Abadi MT Condensed Extra Bold" charset="0"/>
                <a:cs typeface="Abadi MT Condensed Extra Bold" charset="0"/>
              </a:rPr>
              <a:t>“Boaz took Ruth, and she became his wife.” </a:t>
            </a:r>
            <a:r>
              <a:rPr lang="en-US" sz="1200" i="1" dirty="0">
                <a:latin typeface="Abadi MT Condensed Extra Bold" charset="0"/>
                <a:ea typeface="Abadi MT Condensed Extra Bold" charset="0"/>
                <a:cs typeface="Abadi MT Condensed Extra Bold" charset="0"/>
              </a:rPr>
              <a:t>(</a:t>
            </a:r>
            <a:r>
              <a:rPr lang="en-US" sz="1200" dirty="0">
                <a:latin typeface="Abadi MT Condensed Extra Bold" charset="0"/>
                <a:ea typeface="Abadi MT Condensed Extra Bold" charset="0"/>
                <a:cs typeface="Abadi MT Condensed Extra Bold" charset="0"/>
              </a:rPr>
              <a:t>4:13</a:t>
            </a:r>
            <a:r>
              <a:rPr lang="en-US" sz="1200" b="1" dirty="0">
                <a:latin typeface="Abadi MT Condensed Extra Bold" charset="0"/>
                <a:ea typeface="Abadi MT Condensed Extra Bold" charset="0"/>
                <a:cs typeface="Abadi MT Condensed Extra Bold" charset="0"/>
              </a:rPr>
              <a:t>)</a:t>
            </a:r>
          </a:p>
        </p:txBody>
      </p:sp>
      <p:sp>
        <p:nvSpPr>
          <p:cNvPr id="156" name="TextBox 155"/>
          <p:cNvSpPr txBox="1"/>
          <p:nvPr/>
        </p:nvSpPr>
        <p:spPr>
          <a:xfrm>
            <a:off x="1143000" y="3961626"/>
            <a:ext cx="7234044" cy="276999"/>
          </a:xfrm>
          <a:prstGeom prst="rect">
            <a:avLst/>
          </a:prstGeom>
          <a:noFill/>
        </p:spPr>
        <p:txBody>
          <a:bodyPr wrap="square" rtlCol="0">
            <a:spAutoFit/>
          </a:bodyPr>
          <a:lstStyle/>
          <a:p>
            <a:r>
              <a:rPr lang="en-US" sz="1200" dirty="0"/>
              <a:t>   </a:t>
            </a:r>
            <a:r>
              <a:rPr lang="en-US" sz="1200" b="1" dirty="0"/>
              <a:t>“Now it came about in the days when the judges governed that there was a famine in the land” (1:1)</a:t>
            </a:r>
          </a:p>
        </p:txBody>
      </p:sp>
      <p:cxnSp>
        <p:nvCxnSpPr>
          <p:cNvPr id="157" name="Straight Connector 156"/>
          <p:cNvCxnSpPr/>
          <p:nvPr/>
        </p:nvCxnSpPr>
        <p:spPr>
          <a:xfrm rot="5400000">
            <a:off x="3848100" y="4686300"/>
            <a:ext cx="8382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rot="10800000" flipV="1">
            <a:off x="1524000" y="4371975"/>
            <a:ext cx="2667000" cy="338554"/>
          </a:xfrm>
          <a:prstGeom prst="rect">
            <a:avLst/>
          </a:prstGeom>
          <a:noFill/>
        </p:spPr>
        <p:txBody>
          <a:bodyPr wrap="square" rtlCol="0">
            <a:spAutoFit/>
          </a:bodyPr>
          <a:lstStyle/>
          <a:p>
            <a:r>
              <a:rPr lang="en-US" sz="1600" b="1" dirty="0"/>
              <a:t>Loss---deeper  commitment</a:t>
            </a:r>
          </a:p>
        </p:txBody>
      </p:sp>
      <p:sp>
        <p:nvSpPr>
          <p:cNvPr id="169" name="TextBox 168"/>
          <p:cNvSpPr txBox="1"/>
          <p:nvPr/>
        </p:nvSpPr>
        <p:spPr>
          <a:xfrm>
            <a:off x="5029200" y="4343400"/>
            <a:ext cx="2286000" cy="338554"/>
          </a:xfrm>
          <a:prstGeom prst="rect">
            <a:avLst/>
          </a:prstGeom>
          <a:noFill/>
        </p:spPr>
        <p:txBody>
          <a:bodyPr wrap="square" rtlCol="0">
            <a:spAutoFit/>
          </a:bodyPr>
          <a:lstStyle/>
          <a:p>
            <a:r>
              <a:rPr lang="en-US" sz="1600" b="1" dirty="0"/>
              <a:t>Gain---deeper love</a:t>
            </a:r>
          </a:p>
        </p:txBody>
      </p:sp>
      <p:cxnSp>
        <p:nvCxnSpPr>
          <p:cNvPr id="175" name="Straight Connector 174"/>
          <p:cNvCxnSpPr/>
          <p:nvPr/>
        </p:nvCxnSpPr>
        <p:spPr>
          <a:xfrm rot="5400000">
            <a:off x="2247900" y="49149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79" name="TextBox 178"/>
          <p:cNvSpPr txBox="1"/>
          <p:nvPr/>
        </p:nvSpPr>
        <p:spPr>
          <a:xfrm>
            <a:off x="2667000" y="4724400"/>
            <a:ext cx="1295400" cy="338554"/>
          </a:xfrm>
          <a:prstGeom prst="rect">
            <a:avLst/>
          </a:prstGeom>
          <a:noFill/>
        </p:spPr>
        <p:txBody>
          <a:bodyPr wrap="square" rtlCol="0">
            <a:spAutoFit/>
          </a:bodyPr>
          <a:lstStyle/>
          <a:p>
            <a:r>
              <a:rPr lang="en-US" sz="1600" dirty="0"/>
              <a:t>   </a:t>
            </a:r>
            <a:r>
              <a:rPr lang="en-US" sz="1600" b="1" dirty="0"/>
              <a:t>Loneliness</a:t>
            </a:r>
          </a:p>
        </p:txBody>
      </p:sp>
      <p:cxnSp>
        <p:nvCxnSpPr>
          <p:cNvPr id="181" name="Straight Connector 180"/>
          <p:cNvCxnSpPr/>
          <p:nvPr/>
        </p:nvCxnSpPr>
        <p:spPr>
          <a:xfrm rot="5400000">
            <a:off x="5829300" y="49149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4343399" y="4710530"/>
            <a:ext cx="1752601" cy="338554"/>
          </a:xfrm>
          <a:prstGeom prst="rect">
            <a:avLst/>
          </a:prstGeom>
          <a:noFill/>
        </p:spPr>
        <p:txBody>
          <a:bodyPr wrap="square" rtlCol="0">
            <a:spAutoFit/>
          </a:bodyPr>
          <a:lstStyle/>
          <a:p>
            <a:r>
              <a:rPr lang="en-US" sz="1600" b="1" dirty="0"/>
              <a:t>Companionship</a:t>
            </a:r>
          </a:p>
        </p:txBody>
      </p:sp>
      <p:sp>
        <p:nvSpPr>
          <p:cNvPr id="192" name="TextBox 191"/>
          <p:cNvSpPr txBox="1"/>
          <p:nvPr/>
        </p:nvSpPr>
        <p:spPr>
          <a:xfrm>
            <a:off x="6248400" y="4724400"/>
            <a:ext cx="1447800" cy="338554"/>
          </a:xfrm>
          <a:prstGeom prst="rect">
            <a:avLst/>
          </a:prstGeom>
          <a:noFill/>
        </p:spPr>
        <p:txBody>
          <a:bodyPr wrap="square" rtlCol="0">
            <a:spAutoFit/>
          </a:bodyPr>
          <a:lstStyle/>
          <a:p>
            <a:r>
              <a:rPr lang="en-US" sz="1600" b="1" dirty="0"/>
              <a:t>Rejoicing</a:t>
            </a:r>
          </a:p>
        </p:txBody>
      </p:sp>
      <p:sp>
        <p:nvSpPr>
          <p:cNvPr id="194" name="TextBox 193"/>
          <p:cNvSpPr txBox="1"/>
          <p:nvPr/>
        </p:nvSpPr>
        <p:spPr>
          <a:xfrm>
            <a:off x="1287780" y="5136848"/>
            <a:ext cx="6553200" cy="338554"/>
          </a:xfrm>
          <a:prstGeom prst="rect">
            <a:avLst/>
          </a:prstGeom>
          <a:noFill/>
        </p:spPr>
        <p:txBody>
          <a:bodyPr wrap="square" rtlCol="0">
            <a:spAutoFit/>
          </a:bodyPr>
          <a:lstStyle/>
          <a:p>
            <a:r>
              <a:rPr lang="en-US" sz="1600" dirty="0"/>
              <a:t>         </a:t>
            </a:r>
            <a:r>
              <a:rPr lang="en-US" sz="1600" b="1" dirty="0"/>
              <a:t>Redemption: God provides for those who trust Him in hard times    </a:t>
            </a:r>
          </a:p>
        </p:txBody>
      </p:sp>
      <p:sp>
        <p:nvSpPr>
          <p:cNvPr id="196" name="TextBox 195"/>
          <p:cNvSpPr txBox="1"/>
          <p:nvPr/>
        </p:nvSpPr>
        <p:spPr>
          <a:xfrm>
            <a:off x="1600200" y="5486398"/>
            <a:ext cx="4419600" cy="400110"/>
          </a:xfrm>
          <a:prstGeom prst="rect">
            <a:avLst/>
          </a:prstGeom>
          <a:noFill/>
        </p:spPr>
        <p:txBody>
          <a:bodyPr wrap="square" rtlCol="0">
            <a:spAutoFit/>
          </a:bodyPr>
          <a:lstStyle/>
          <a:p>
            <a:r>
              <a:rPr lang="en-US" sz="2000" dirty="0"/>
              <a:t>                                       </a:t>
            </a:r>
            <a:r>
              <a:rPr lang="en-US" sz="2000" b="1" dirty="0"/>
              <a:t>1:16; 3:11-12  </a:t>
            </a:r>
          </a:p>
        </p:txBody>
      </p:sp>
      <p:sp>
        <p:nvSpPr>
          <p:cNvPr id="197" name="TextBox 196"/>
          <p:cNvSpPr txBox="1"/>
          <p:nvPr/>
        </p:nvSpPr>
        <p:spPr>
          <a:xfrm>
            <a:off x="2286000" y="5943600"/>
            <a:ext cx="4495800" cy="369332"/>
          </a:xfrm>
          <a:prstGeom prst="rect">
            <a:avLst/>
          </a:prstGeom>
          <a:noFill/>
        </p:spPr>
        <p:txBody>
          <a:bodyPr wrap="square" rtlCol="0">
            <a:spAutoFit/>
          </a:bodyPr>
          <a:lstStyle/>
          <a:p>
            <a:r>
              <a:rPr lang="en-US" dirty="0"/>
              <a:t>     </a:t>
            </a:r>
            <a:r>
              <a:rPr lang="en-US" b="1" dirty="0"/>
              <a:t>Prefigured in the kinsman redeemer </a:t>
            </a:r>
          </a:p>
        </p:txBody>
      </p:sp>
      <p:sp>
        <p:nvSpPr>
          <p:cNvPr id="7" name="TextBox 6"/>
          <p:cNvSpPr txBox="1"/>
          <p:nvPr/>
        </p:nvSpPr>
        <p:spPr>
          <a:xfrm>
            <a:off x="870599" y="391829"/>
            <a:ext cx="1796401" cy="646331"/>
          </a:xfrm>
          <a:prstGeom prst="rect">
            <a:avLst/>
          </a:prstGeom>
          <a:solidFill>
            <a:schemeClr val="accent1"/>
          </a:solidFill>
        </p:spPr>
        <p:txBody>
          <a:bodyPr wrap="square" rtlCol="0">
            <a:spAutoFit/>
          </a:bodyPr>
          <a:lstStyle/>
          <a:p>
            <a:r>
              <a:rPr lang="en-US" dirty="0">
                <a:latin typeface="Abadi MT Condensed Extra Bold" charset="0"/>
                <a:ea typeface="Abadi MT Condensed Extra Bold" charset="0"/>
                <a:cs typeface="Abadi MT Condensed Extra Bold" charset="0"/>
              </a:rPr>
              <a:t>Probably written by Samuel</a:t>
            </a:r>
            <a:endParaRPr lang="en-US" b="1" dirty="0">
              <a:ea typeface="Abadi MT Condensed Extra Bold" charset="0"/>
              <a:cs typeface="Abadi MT Condensed Extra Bold" charset="0"/>
            </a:endParaRPr>
          </a:p>
        </p:txBody>
      </p:sp>
      <p:sp>
        <p:nvSpPr>
          <p:cNvPr id="9" name="TextBox 8"/>
          <p:cNvSpPr txBox="1"/>
          <p:nvPr/>
        </p:nvSpPr>
        <p:spPr>
          <a:xfrm>
            <a:off x="54603" y="1741551"/>
            <a:ext cx="1107447" cy="1375519"/>
          </a:xfrm>
          <a:prstGeom prst="rect">
            <a:avLst/>
          </a:prstGeom>
          <a:noFill/>
        </p:spPr>
        <p:txBody>
          <a:bodyPr wrap="square" rtlCol="0">
            <a:spAutoFit/>
          </a:bodyPr>
          <a:lstStyle/>
          <a:p>
            <a:r>
              <a:rPr lang="en-US" sz="1400" b="1" dirty="0"/>
              <a:t>“</a:t>
            </a:r>
            <a:r>
              <a:rPr lang="is-IS" sz="1400" dirty="0"/>
              <a:t>…</a:t>
            </a:r>
            <a:r>
              <a:rPr lang="en-US" sz="1400" i="1" dirty="0">
                <a:latin typeface="Abadi MT Condensed Extra Bold" charset="0"/>
                <a:ea typeface="Abadi MT Condensed Extra Bold" charset="0"/>
                <a:cs typeface="Abadi MT Condensed Extra Bold" charset="0"/>
              </a:rPr>
              <a:t>everyone</a:t>
            </a:r>
          </a:p>
          <a:p>
            <a:r>
              <a:rPr lang="en-US" sz="1400" i="1" dirty="0">
                <a:latin typeface="Abadi MT Condensed Extra Bold" charset="0"/>
                <a:ea typeface="Abadi MT Condensed Extra Bold" charset="0"/>
                <a:cs typeface="Abadi MT Condensed Extra Bold" charset="0"/>
              </a:rPr>
              <a:t>did what </a:t>
            </a:r>
          </a:p>
          <a:p>
            <a:r>
              <a:rPr lang="en-US" sz="1400" i="1" dirty="0">
                <a:latin typeface="Abadi MT Condensed Extra Bold" charset="0"/>
                <a:ea typeface="Abadi MT Condensed Extra Bold" charset="0"/>
                <a:cs typeface="Abadi MT Condensed Extra Bold" charset="0"/>
              </a:rPr>
              <a:t>Was right in their own eyes”</a:t>
            </a:r>
            <a:r>
              <a:rPr lang="en-US" sz="1400" dirty="0"/>
              <a:t> (</a:t>
            </a:r>
            <a:r>
              <a:rPr lang="en-US" sz="1400" dirty="0" err="1"/>
              <a:t>Ju</a:t>
            </a:r>
            <a:r>
              <a:rPr lang="en-US" sz="1400" dirty="0"/>
              <a:t>. 21:25)</a:t>
            </a:r>
          </a:p>
        </p:txBody>
      </p:sp>
      <p:cxnSp>
        <p:nvCxnSpPr>
          <p:cNvPr id="63" name="Straight Connector 62"/>
          <p:cNvCxnSpPr/>
          <p:nvPr/>
        </p:nvCxnSpPr>
        <p:spPr>
          <a:xfrm>
            <a:off x="459" y="4710530"/>
            <a:ext cx="7848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162747" y="247879"/>
            <a:ext cx="2524053" cy="923330"/>
          </a:xfrm>
          <a:prstGeom prst="rect">
            <a:avLst/>
          </a:prstGeom>
          <a:solidFill>
            <a:schemeClr val="accent1"/>
          </a:solidFill>
        </p:spPr>
        <p:txBody>
          <a:bodyPr wrap="square" rtlCol="0">
            <a:spAutoFit/>
          </a:bodyPr>
          <a:lstStyle/>
          <a:p>
            <a:r>
              <a:rPr lang="en-US" dirty="0">
                <a:latin typeface="Abadi MT Condensed Extra Bold" charset="0"/>
                <a:ea typeface="Abadi MT Condensed Extra Bold" charset="0"/>
                <a:cs typeface="Abadi MT Condensed Extra Bold" charset="0"/>
              </a:rPr>
              <a:t>1100 BC Circa, during the latter period of the judges (</a:t>
            </a:r>
            <a:r>
              <a:rPr lang="en-US" b="1" dirty="0">
                <a:latin typeface="Abadi MT Condensed Extra Bold" charset="0"/>
                <a:ea typeface="Abadi MT Condensed Extra Bold" charset="0"/>
                <a:cs typeface="Abadi MT Condensed Extra Bold" charset="0"/>
              </a:rPr>
              <a:t>Ruth</a:t>
            </a:r>
            <a:r>
              <a:rPr lang="en-US" dirty="0">
                <a:latin typeface="Abadi MT Condensed Extra Bold" charset="0"/>
                <a:ea typeface="Abadi MT Condensed Extra Bold" charset="0"/>
                <a:cs typeface="Abadi MT Condensed Extra Bold" charset="0"/>
              </a:rPr>
              <a:t> 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
          <a:ext cx="9212267" cy="685799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t>Postdiluvian</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t>Patriarchal</a:t>
                      </a:r>
                      <a:r>
                        <a:rPr lang="en-US" sz="1300" baseline="0" dirty="0"/>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Egyptian Bondage to the Exodus</a:t>
                      </a:r>
                      <a:endParaRPr lang="en-US" sz="1300" b="1" dirty="0"/>
                    </a:p>
                  </a:txBody>
                  <a:tcPr marL="68580" marR="68580" marT="34290" marB="34290"/>
                </a:tc>
                <a:tc>
                  <a:txBody>
                    <a:bodyPr/>
                    <a:lstStyle/>
                    <a:p>
                      <a:r>
                        <a:rPr lang="en-US" sz="1300" dirty="0"/>
                        <a:t>Gen.</a:t>
                      </a:r>
                      <a:r>
                        <a:rPr lang="en-US" sz="1300" baseline="0" dirty="0"/>
                        <a:t> 46-Ex. 11</a:t>
                      </a:r>
                      <a:endParaRPr lang="en-US" sz="1300" b="1" dirty="0"/>
                    </a:p>
                  </a:txBody>
                  <a:tcPr marL="68580" marR="68580" marT="34290" marB="34290"/>
                </a:tc>
                <a:tc>
                  <a:txBody>
                    <a:bodyPr/>
                    <a:lstStyle/>
                    <a:p>
                      <a:pPr algn="ctr"/>
                      <a:r>
                        <a:rPr lang="en-US" sz="1300" dirty="0"/>
                        <a:t>215</a:t>
                      </a:r>
                      <a:endParaRPr lang="en-US" sz="1300" b="1" dirty="0"/>
                    </a:p>
                  </a:txBody>
                  <a:tcPr marL="68580" marR="68580" marT="34290" marB="34290"/>
                </a:tc>
                <a:tc>
                  <a:txBody>
                    <a:bodyPr/>
                    <a:lstStyle/>
                    <a:p>
                      <a:r>
                        <a:rPr lang="en-US" sz="1300" dirty="0"/>
                        <a:t>Joseph</a:t>
                      </a:r>
                      <a:endParaRPr lang="en-US" sz="1300" b="1" dirty="0"/>
                    </a:p>
                  </a:txBody>
                  <a:tcPr marL="68580" marR="68580" marT="34290" marB="34290"/>
                </a:tc>
                <a:extLst>
                  <a:ext uri="{0D108BD9-81ED-4DB2-BD59-A6C34878D82A}">
                    <a16:rowId xmlns:a16="http://schemas.microsoft.com/office/drawing/2014/main" val="10004"/>
                  </a:ext>
                </a:extLst>
              </a:tr>
              <a:tr h="512508">
                <a:tc>
                  <a:txBody>
                    <a:bodyPr/>
                    <a:lstStyle/>
                    <a:p>
                      <a:r>
                        <a:rPr lang="en-US" sz="1400"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dirty="0"/>
                        <a:t>From Exodus to crossing of the Jordan</a:t>
                      </a:r>
                      <a:endParaRPr lang="en-US" sz="1400" b="1" dirty="0"/>
                    </a:p>
                  </a:txBody>
                  <a:tcPr marL="68580" marR="68580" marT="34290" marB="34290">
                    <a:solidFill>
                      <a:schemeClr val="bg2"/>
                    </a:solidFill>
                  </a:tcPr>
                </a:tc>
                <a:tc>
                  <a:txBody>
                    <a:bodyPr/>
                    <a:lstStyle/>
                    <a:p>
                      <a:r>
                        <a:rPr lang="en-US" sz="1400" dirty="0"/>
                        <a:t>Ex.</a:t>
                      </a:r>
                      <a:r>
                        <a:rPr lang="en-US" sz="1400" baseline="0" dirty="0"/>
                        <a:t> 12-Deut. 34</a:t>
                      </a:r>
                      <a:endParaRPr lang="en-US" sz="1400" b="1" dirty="0"/>
                    </a:p>
                  </a:txBody>
                  <a:tcPr marL="68580" marR="68580" marT="34290" marB="34290">
                    <a:solidFill>
                      <a:schemeClr val="bg2"/>
                    </a:solidFill>
                  </a:tcPr>
                </a:tc>
                <a:tc>
                  <a:txBody>
                    <a:bodyPr/>
                    <a:lstStyle/>
                    <a:p>
                      <a:pPr algn="ctr"/>
                      <a:r>
                        <a:rPr lang="en-US" sz="1400" dirty="0"/>
                        <a:t>40</a:t>
                      </a:r>
                      <a:endParaRPr lang="en-US" sz="1400" b="1" dirty="0"/>
                    </a:p>
                  </a:txBody>
                  <a:tcPr marL="68580" marR="68580" marT="34290" marB="34290">
                    <a:solidFill>
                      <a:schemeClr val="bg2"/>
                    </a:solidFill>
                  </a:tcPr>
                </a:tc>
                <a:tc>
                  <a:txBody>
                    <a:bodyPr/>
                    <a:lstStyle/>
                    <a:p>
                      <a:r>
                        <a:rPr lang="en-US" sz="1400" dirty="0"/>
                        <a:t>Moses</a:t>
                      </a:r>
                      <a:endParaRPr lang="en-US" sz="1400" b="1" dirty="0"/>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dirty="0"/>
                        <a:t>Conquest of Canaan</a:t>
                      </a:r>
                      <a:endParaRPr lang="en-US" sz="1300"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dirty="0"/>
                        <a:t>From crossing of Jordan</a:t>
                      </a:r>
                      <a:r>
                        <a:rPr lang="en-US" sz="1300" baseline="0" dirty="0"/>
                        <a:t> to Joshua’s death</a:t>
                      </a:r>
                      <a:endParaRPr lang="en-US" sz="1300" dirty="0"/>
                    </a:p>
                  </a:txBody>
                  <a:tcPr marL="68580" marR="68580" marT="34290" marB="34290">
                    <a:solidFill>
                      <a:schemeClr val="bg2"/>
                    </a:solidFill>
                  </a:tcPr>
                </a:tc>
                <a:tc>
                  <a:txBody>
                    <a:bodyPr/>
                    <a:lstStyle/>
                    <a:p>
                      <a:r>
                        <a:rPr lang="en-US" sz="1300" dirty="0"/>
                        <a:t>Josh. 1-24</a:t>
                      </a:r>
                    </a:p>
                  </a:txBody>
                  <a:tcPr marL="68580" marR="68580" marT="34290" marB="34290">
                    <a:solidFill>
                      <a:schemeClr val="bg2"/>
                    </a:solidFill>
                  </a:tcPr>
                </a:tc>
                <a:tc>
                  <a:txBody>
                    <a:bodyPr/>
                    <a:lstStyle/>
                    <a:p>
                      <a:pPr algn="ctr"/>
                      <a:r>
                        <a:rPr lang="en-US" sz="1300" dirty="0"/>
                        <a:t>51</a:t>
                      </a:r>
                    </a:p>
                  </a:txBody>
                  <a:tcPr marL="68580" marR="68580" marT="34290" marB="34290">
                    <a:solidFill>
                      <a:schemeClr val="bg2"/>
                    </a:solidFill>
                  </a:tcPr>
                </a:tc>
                <a:tc>
                  <a:txBody>
                    <a:bodyPr/>
                    <a:lstStyle/>
                    <a:p>
                      <a:r>
                        <a:rPr lang="en-US" sz="1300"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dirty="0"/>
                        <a:t>Judges</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 Joshua to King Saul</a:t>
                      </a:r>
                    </a:p>
                  </a:txBody>
                  <a:tcPr marL="68580" marR="68580" marT="34290" marB="34290">
                    <a:solidFill>
                      <a:srgbClr val="FFFF00"/>
                    </a:solidFill>
                  </a:tcPr>
                </a:tc>
                <a:tc>
                  <a:txBody>
                    <a:bodyPr/>
                    <a:lstStyle/>
                    <a:p>
                      <a:r>
                        <a:rPr lang="en-US" sz="1300" dirty="0"/>
                        <a:t>Ju,</a:t>
                      </a:r>
                      <a:r>
                        <a:rPr lang="en-US" sz="1300" baseline="0" dirty="0"/>
                        <a:t> Ruth, 1 Sa. 1-9</a:t>
                      </a:r>
                      <a:endParaRPr lang="en-US" sz="1300" dirty="0"/>
                    </a:p>
                  </a:txBody>
                  <a:tcPr marL="68580" marR="68580" marT="34290" marB="34290">
                    <a:solidFill>
                      <a:srgbClr val="FFFF00"/>
                    </a:solidFill>
                  </a:tcPr>
                </a:tc>
                <a:tc>
                  <a:txBody>
                    <a:bodyPr/>
                    <a:lstStyle/>
                    <a:p>
                      <a:pPr algn="ctr"/>
                      <a:r>
                        <a:rPr lang="en-US" sz="1300" dirty="0"/>
                        <a:t>305</a:t>
                      </a:r>
                    </a:p>
                  </a:txBody>
                  <a:tcPr marL="68580" marR="68580" marT="34290" marB="34290">
                    <a:solidFill>
                      <a:srgbClr val="FFFF00"/>
                    </a:solidFill>
                  </a:tcPr>
                </a:tc>
                <a:tc>
                  <a:txBody>
                    <a:bodyPr/>
                    <a:lstStyle/>
                    <a:p>
                      <a:r>
                        <a:rPr lang="en-US" sz="1300" dirty="0"/>
                        <a:t>Samuel</a:t>
                      </a:r>
                    </a:p>
                  </a:txBody>
                  <a:tcPr marL="68580" marR="68580" marT="34290" marB="34290">
                    <a:solidFill>
                      <a:srgbClr val="FFFF00"/>
                    </a:solidFill>
                  </a:tcPr>
                </a:tc>
                <a:extLst>
                  <a:ext uri="{0D108BD9-81ED-4DB2-BD59-A6C34878D82A}">
                    <a16:rowId xmlns:a16="http://schemas.microsoft.com/office/drawing/2014/main" val="10007"/>
                  </a:ext>
                </a:extLst>
              </a:tr>
              <a:tr h="480969">
                <a:tc>
                  <a:txBody>
                    <a:bodyPr/>
                    <a:lstStyle/>
                    <a:p>
                      <a:r>
                        <a:rPr lang="en-US" sz="1300" dirty="0"/>
                        <a:t>The United Kingdom</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origin of kingdom to its division</a:t>
                      </a:r>
                      <a:endParaRPr lang="en-US" sz="1300" dirty="0"/>
                    </a:p>
                  </a:txBody>
                  <a:tcPr marL="68580" marR="68580" marT="34290" marB="34290"/>
                </a:tc>
                <a:tc>
                  <a:txBody>
                    <a:bodyPr/>
                    <a:lstStyle/>
                    <a:p>
                      <a:r>
                        <a:rPr lang="en-US" sz="1300" dirty="0"/>
                        <a:t>1 Sa. 9-1 Ki. 11; 1 Chr. 10, 2 Chr. 9</a:t>
                      </a:r>
                    </a:p>
                  </a:txBody>
                  <a:tcPr marL="68580" marR="68580" marT="34290" marB="34290"/>
                </a:tc>
                <a:tc>
                  <a:txBody>
                    <a:bodyPr/>
                    <a:lstStyle/>
                    <a:p>
                      <a:pPr algn="ctr"/>
                      <a:r>
                        <a:rPr lang="en-US" sz="1300" dirty="0"/>
                        <a:t>120</a:t>
                      </a:r>
                    </a:p>
                  </a:txBody>
                  <a:tcPr marL="68580" marR="68580" marT="34290" marB="34290"/>
                </a:tc>
                <a:tc>
                  <a:txBody>
                    <a:bodyPr/>
                    <a:lstStyle/>
                    <a:p>
                      <a:r>
                        <a:rPr lang="en-US" sz="1300" dirty="0"/>
                        <a:t>David</a:t>
                      </a:r>
                    </a:p>
                  </a:txBody>
                  <a:tcPr marL="68580" marR="68580" marT="34290" marB="34290"/>
                </a:tc>
                <a:extLst>
                  <a:ext uri="{0D108BD9-81ED-4DB2-BD59-A6C34878D82A}">
                    <a16:rowId xmlns:a16="http://schemas.microsoft.com/office/drawing/2014/main" val="10008"/>
                  </a:ext>
                </a:extLst>
              </a:tr>
              <a:tr h="544730">
                <a:tc>
                  <a:txBody>
                    <a:bodyPr/>
                    <a:lstStyle/>
                    <a:p>
                      <a:r>
                        <a:rPr lang="en-US" sz="1300" dirty="0"/>
                        <a:t>The Divided Kingdom</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division to the fall of Israel</a:t>
                      </a:r>
                      <a:endParaRPr lang="en-US" sz="1300" dirty="0"/>
                    </a:p>
                  </a:txBody>
                  <a:tcPr marL="68580" marR="68580" marT="34290" marB="34290"/>
                </a:tc>
                <a:tc>
                  <a:txBody>
                    <a:bodyPr/>
                    <a:lstStyle/>
                    <a:p>
                      <a:r>
                        <a:rPr lang="en-US" sz="1300" dirty="0"/>
                        <a:t>1 Ki. 12-2 Ki. 20; 2 Chr. 10-32</a:t>
                      </a:r>
                    </a:p>
                  </a:txBody>
                  <a:tcPr marL="68580" marR="68580" marT="34290" marB="34290"/>
                </a:tc>
                <a:tc>
                  <a:txBody>
                    <a:bodyPr/>
                    <a:lstStyle/>
                    <a:p>
                      <a:pPr algn="ctr"/>
                      <a:r>
                        <a:rPr lang="en-US" sz="1300" dirty="0"/>
                        <a:t>253</a:t>
                      </a:r>
                    </a:p>
                  </a:txBody>
                  <a:tcPr marL="68580" marR="68580" marT="34290" marB="34290"/>
                </a:tc>
                <a:tc>
                  <a:txBody>
                    <a:bodyPr/>
                    <a:lstStyle/>
                    <a:p>
                      <a:r>
                        <a:rPr lang="en-US" sz="1300" dirty="0"/>
                        <a:t>Elijah</a:t>
                      </a:r>
                    </a:p>
                  </a:txBody>
                  <a:tcPr marL="68580" marR="68580" marT="34290" marB="34290"/>
                </a:tc>
                <a:extLst>
                  <a:ext uri="{0D108BD9-81ED-4DB2-BD59-A6C34878D82A}">
                    <a16:rowId xmlns:a16="http://schemas.microsoft.com/office/drawing/2014/main" val="10009"/>
                  </a:ext>
                </a:extLst>
              </a:tr>
              <a:tr h="364096">
                <a:tc>
                  <a:txBody>
                    <a:bodyPr/>
                    <a:lstStyle/>
                    <a:p>
                      <a:r>
                        <a:rPr lang="en-US" sz="1300" dirty="0"/>
                        <a:t>Judah Alone</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392448">
                <a:tc>
                  <a:txBody>
                    <a:bodyPr/>
                    <a:lstStyle/>
                    <a:p>
                      <a:r>
                        <a:rPr lang="en-US" sz="1300" dirty="0"/>
                        <a:t>Babylonian Captivity</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t>Restoration of the Jews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t>Between the Testaments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dirty="0"/>
                        <a:t>Life of Christ</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Mt-Jhn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dirty="0"/>
                        <a:t>The Church</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039149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
          <a:ext cx="9212267" cy="685799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t>Postdiluvian</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t>Patriarchal</a:t>
                      </a:r>
                      <a:r>
                        <a:rPr lang="en-US" sz="1300" baseline="0" dirty="0"/>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Egyptian Bondage to the Exodus</a:t>
                      </a:r>
                      <a:endParaRPr lang="en-US" sz="1300" b="1" dirty="0"/>
                    </a:p>
                  </a:txBody>
                  <a:tcPr marL="68580" marR="68580" marT="34290" marB="34290"/>
                </a:tc>
                <a:tc>
                  <a:txBody>
                    <a:bodyPr/>
                    <a:lstStyle/>
                    <a:p>
                      <a:r>
                        <a:rPr lang="en-US" sz="1300" dirty="0"/>
                        <a:t>Gen.</a:t>
                      </a:r>
                      <a:r>
                        <a:rPr lang="en-US" sz="1300" baseline="0" dirty="0"/>
                        <a:t> 46-Ex. 11</a:t>
                      </a:r>
                      <a:endParaRPr lang="en-US" sz="1300" b="1" dirty="0"/>
                    </a:p>
                  </a:txBody>
                  <a:tcPr marL="68580" marR="68580" marT="34290" marB="34290"/>
                </a:tc>
                <a:tc>
                  <a:txBody>
                    <a:bodyPr/>
                    <a:lstStyle/>
                    <a:p>
                      <a:pPr algn="ctr"/>
                      <a:r>
                        <a:rPr lang="en-US" sz="1300" dirty="0"/>
                        <a:t>215</a:t>
                      </a:r>
                      <a:endParaRPr lang="en-US" sz="1300" b="1" dirty="0"/>
                    </a:p>
                  </a:txBody>
                  <a:tcPr marL="68580" marR="68580" marT="34290" marB="34290"/>
                </a:tc>
                <a:tc>
                  <a:txBody>
                    <a:bodyPr/>
                    <a:lstStyle/>
                    <a:p>
                      <a:r>
                        <a:rPr lang="en-US" sz="1300" dirty="0"/>
                        <a:t>Joseph</a:t>
                      </a:r>
                      <a:endParaRPr lang="en-US" sz="1300" b="1" dirty="0"/>
                    </a:p>
                  </a:txBody>
                  <a:tcPr marL="68580" marR="68580" marT="34290" marB="34290"/>
                </a:tc>
                <a:extLst>
                  <a:ext uri="{0D108BD9-81ED-4DB2-BD59-A6C34878D82A}">
                    <a16:rowId xmlns:a16="http://schemas.microsoft.com/office/drawing/2014/main" val="10004"/>
                  </a:ext>
                </a:extLst>
              </a:tr>
              <a:tr h="512508">
                <a:tc>
                  <a:txBody>
                    <a:bodyPr/>
                    <a:lstStyle/>
                    <a:p>
                      <a:r>
                        <a:rPr lang="en-US" sz="1400"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dirty="0"/>
                        <a:t>From Exodus to crossing of the Jordan</a:t>
                      </a:r>
                      <a:endParaRPr lang="en-US" sz="1400" b="1" dirty="0"/>
                    </a:p>
                  </a:txBody>
                  <a:tcPr marL="68580" marR="68580" marT="34290" marB="34290">
                    <a:solidFill>
                      <a:schemeClr val="bg2"/>
                    </a:solidFill>
                  </a:tcPr>
                </a:tc>
                <a:tc>
                  <a:txBody>
                    <a:bodyPr/>
                    <a:lstStyle/>
                    <a:p>
                      <a:r>
                        <a:rPr lang="en-US" sz="1400" dirty="0"/>
                        <a:t>Ex.</a:t>
                      </a:r>
                      <a:r>
                        <a:rPr lang="en-US" sz="1400" baseline="0" dirty="0"/>
                        <a:t> 12-Deut. 34</a:t>
                      </a:r>
                      <a:endParaRPr lang="en-US" sz="1400" b="1" dirty="0"/>
                    </a:p>
                  </a:txBody>
                  <a:tcPr marL="68580" marR="68580" marT="34290" marB="34290">
                    <a:solidFill>
                      <a:schemeClr val="bg2"/>
                    </a:solidFill>
                  </a:tcPr>
                </a:tc>
                <a:tc>
                  <a:txBody>
                    <a:bodyPr/>
                    <a:lstStyle/>
                    <a:p>
                      <a:pPr algn="ctr"/>
                      <a:r>
                        <a:rPr lang="en-US" sz="1400" dirty="0"/>
                        <a:t>40</a:t>
                      </a:r>
                      <a:endParaRPr lang="en-US" sz="1400" b="1" dirty="0"/>
                    </a:p>
                  </a:txBody>
                  <a:tcPr marL="68580" marR="68580" marT="34290" marB="34290">
                    <a:solidFill>
                      <a:schemeClr val="bg2"/>
                    </a:solidFill>
                  </a:tcPr>
                </a:tc>
                <a:tc>
                  <a:txBody>
                    <a:bodyPr/>
                    <a:lstStyle/>
                    <a:p>
                      <a:r>
                        <a:rPr lang="en-US" sz="1400" dirty="0"/>
                        <a:t>Moses</a:t>
                      </a:r>
                      <a:endParaRPr lang="en-US" sz="1400" b="1" dirty="0"/>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dirty="0"/>
                        <a:t>Conquest of Canaan</a:t>
                      </a:r>
                      <a:endParaRPr lang="en-US" sz="1300"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dirty="0"/>
                        <a:t>From crossing of Jordan</a:t>
                      </a:r>
                      <a:r>
                        <a:rPr lang="en-US" sz="1300" baseline="0" dirty="0"/>
                        <a:t> to Joshua’s death</a:t>
                      </a:r>
                      <a:endParaRPr lang="en-US" sz="1300" dirty="0"/>
                    </a:p>
                  </a:txBody>
                  <a:tcPr marL="68580" marR="68580" marT="34290" marB="34290">
                    <a:solidFill>
                      <a:schemeClr val="bg2"/>
                    </a:solidFill>
                  </a:tcPr>
                </a:tc>
                <a:tc>
                  <a:txBody>
                    <a:bodyPr/>
                    <a:lstStyle/>
                    <a:p>
                      <a:r>
                        <a:rPr lang="en-US" sz="1300" dirty="0"/>
                        <a:t>Josh. 1-24</a:t>
                      </a:r>
                    </a:p>
                  </a:txBody>
                  <a:tcPr marL="68580" marR="68580" marT="34290" marB="34290">
                    <a:solidFill>
                      <a:schemeClr val="bg2"/>
                    </a:solidFill>
                  </a:tcPr>
                </a:tc>
                <a:tc>
                  <a:txBody>
                    <a:bodyPr/>
                    <a:lstStyle/>
                    <a:p>
                      <a:pPr algn="ctr"/>
                      <a:r>
                        <a:rPr lang="en-US" sz="1300" dirty="0"/>
                        <a:t>51</a:t>
                      </a:r>
                    </a:p>
                  </a:txBody>
                  <a:tcPr marL="68580" marR="68580" marT="34290" marB="34290">
                    <a:solidFill>
                      <a:schemeClr val="bg2"/>
                    </a:solidFill>
                  </a:tcPr>
                </a:tc>
                <a:tc>
                  <a:txBody>
                    <a:bodyPr/>
                    <a:lstStyle/>
                    <a:p>
                      <a:r>
                        <a:rPr lang="en-US" sz="1300"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dirty="0"/>
                        <a:t>Judges</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 Joshua to King Saul</a:t>
                      </a:r>
                    </a:p>
                  </a:txBody>
                  <a:tcPr marL="68580" marR="68580" marT="34290" marB="34290">
                    <a:solidFill>
                      <a:srgbClr val="FFFF00"/>
                    </a:solidFill>
                  </a:tcPr>
                </a:tc>
                <a:tc>
                  <a:txBody>
                    <a:bodyPr/>
                    <a:lstStyle/>
                    <a:p>
                      <a:r>
                        <a:rPr lang="en-US" sz="1300" dirty="0"/>
                        <a:t>Ju,</a:t>
                      </a:r>
                      <a:r>
                        <a:rPr lang="en-US" sz="1300" baseline="0" dirty="0"/>
                        <a:t> Ruth, 1 Sa. 1-9</a:t>
                      </a:r>
                      <a:endParaRPr lang="en-US" sz="1300" dirty="0"/>
                    </a:p>
                  </a:txBody>
                  <a:tcPr marL="68580" marR="68580" marT="34290" marB="34290">
                    <a:solidFill>
                      <a:srgbClr val="FFFF00"/>
                    </a:solidFill>
                  </a:tcPr>
                </a:tc>
                <a:tc>
                  <a:txBody>
                    <a:bodyPr/>
                    <a:lstStyle/>
                    <a:p>
                      <a:pPr algn="ctr"/>
                      <a:r>
                        <a:rPr lang="en-US" sz="1300" dirty="0"/>
                        <a:t>305</a:t>
                      </a:r>
                    </a:p>
                  </a:txBody>
                  <a:tcPr marL="68580" marR="68580" marT="34290" marB="34290">
                    <a:solidFill>
                      <a:srgbClr val="FFFF00"/>
                    </a:solidFill>
                  </a:tcPr>
                </a:tc>
                <a:tc>
                  <a:txBody>
                    <a:bodyPr/>
                    <a:lstStyle/>
                    <a:p>
                      <a:r>
                        <a:rPr lang="en-US" sz="1300" dirty="0"/>
                        <a:t>Samuel</a:t>
                      </a:r>
                    </a:p>
                  </a:txBody>
                  <a:tcPr marL="68580" marR="68580" marT="34290" marB="34290">
                    <a:solidFill>
                      <a:srgbClr val="FFFF00"/>
                    </a:solidFill>
                  </a:tcPr>
                </a:tc>
                <a:extLst>
                  <a:ext uri="{0D108BD9-81ED-4DB2-BD59-A6C34878D82A}">
                    <a16:rowId xmlns:a16="http://schemas.microsoft.com/office/drawing/2014/main" val="10007"/>
                  </a:ext>
                </a:extLst>
              </a:tr>
              <a:tr h="480969">
                <a:tc>
                  <a:txBody>
                    <a:bodyPr/>
                    <a:lstStyle/>
                    <a:p>
                      <a:r>
                        <a:rPr lang="en-US" sz="1300" dirty="0"/>
                        <a:t>The United Kingdom</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origin of kingdom to its division</a:t>
                      </a:r>
                      <a:endParaRPr lang="en-US" sz="1300" dirty="0"/>
                    </a:p>
                  </a:txBody>
                  <a:tcPr marL="68580" marR="68580" marT="34290" marB="34290"/>
                </a:tc>
                <a:tc>
                  <a:txBody>
                    <a:bodyPr/>
                    <a:lstStyle/>
                    <a:p>
                      <a:r>
                        <a:rPr lang="en-US" sz="1300" dirty="0"/>
                        <a:t>1 Sa. 9-1 Ki. 11; 1 Chr. 10, 2 Chr. 9</a:t>
                      </a:r>
                    </a:p>
                  </a:txBody>
                  <a:tcPr marL="68580" marR="68580" marT="34290" marB="34290"/>
                </a:tc>
                <a:tc>
                  <a:txBody>
                    <a:bodyPr/>
                    <a:lstStyle/>
                    <a:p>
                      <a:pPr algn="ctr"/>
                      <a:r>
                        <a:rPr lang="en-US" sz="1300" dirty="0"/>
                        <a:t>120</a:t>
                      </a:r>
                    </a:p>
                  </a:txBody>
                  <a:tcPr marL="68580" marR="68580" marT="34290" marB="34290"/>
                </a:tc>
                <a:tc>
                  <a:txBody>
                    <a:bodyPr/>
                    <a:lstStyle/>
                    <a:p>
                      <a:r>
                        <a:rPr lang="en-US" sz="1300" dirty="0"/>
                        <a:t>David</a:t>
                      </a:r>
                    </a:p>
                  </a:txBody>
                  <a:tcPr marL="68580" marR="68580" marT="34290" marB="34290"/>
                </a:tc>
                <a:extLst>
                  <a:ext uri="{0D108BD9-81ED-4DB2-BD59-A6C34878D82A}">
                    <a16:rowId xmlns:a16="http://schemas.microsoft.com/office/drawing/2014/main" val="10008"/>
                  </a:ext>
                </a:extLst>
              </a:tr>
              <a:tr h="544730">
                <a:tc>
                  <a:txBody>
                    <a:bodyPr/>
                    <a:lstStyle/>
                    <a:p>
                      <a:r>
                        <a:rPr lang="en-US" sz="1300" dirty="0"/>
                        <a:t>The Divided Kingdom</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division to the fall of Israel</a:t>
                      </a:r>
                      <a:endParaRPr lang="en-US" sz="1300" dirty="0"/>
                    </a:p>
                  </a:txBody>
                  <a:tcPr marL="68580" marR="68580" marT="34290" marB="34290"/>
                </a:tc>
                <a:tc>
                  <a:txBody>
                    <a:bodyPr/>
                    <a:lstStyle/>
                    <a:p>
                      <a:r>
                        <a:rPr lang="en-US" sz="1300" dirty="0"/>
                        <a:t>1 Ki. 12-2 Ki. 20; 2 Chr. 10-32</a:t>
                      </a:r>
                    </a:p>
                  </a:txBody>
                  <a:tcPr marL="68580" marR="68580" marT="34290" marB="34290"/>
                </a:tc>
                <a:tc>
                  <a:txBody>
                    <a:bodyPr/>
                    <a:lstStyle/>
                    <a:p>
                      <a:pPr algn="ctr"/>
                      <a:r>
                        <a:rPr lang="en-US" sz="1300" dirty="0"/>
                        <a:t>253</a:t>
                      </a:r>
                    </a:p>
                  </a:txBody>
                  <a:tcPr marL="68580" marR="68580" marT="34290" marB="34290"/>
                </a:tc>
                <a:tc>
                  <a:txBody>
                    <a:bodyPr/>
                    <a:lstStyle/>
                    <a:p>
                      <a:r>
                        <a:rPr lang="en-US" sz="1300" dirty="0"/>
                        <a:t>Elijah</a:t>
                      </a:r>
                    </a:p>
                  </a:txBody>
                  <a:tcPr marL="68580" marR="68580" marT="34290" marB="34290"/>
                </a:tc>
                <a:extLst>
                  <a:ext uri="{0D108BD9-81ED-4DB2-BD59-A6C34878D82A}">
                    <a16:rowId xmlns:a16="http://schemas.microsoft.com/office/drawing/2014/main" val="10009"/>
                  </a:ext>
                </a:extLst>
              </a:tr>
              <a:tr h="364096">
                <a:tc>
                  <a:txBody>
                    <a:bodyPr/>
                    <a:lstStyle/>
                    <a:p>
                      <a:r>
                        <a:rPr lang="en-US" sz="1300" dirty="0"/>
                        <a:t>Judah Alone</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392448">
                <a:tc>
                  <a:txBody>
                    <a:bodyPr/>
                    <a:lstStyle/>
                    <a:p>
                      <a:r>
                        <a:rPr lang="en-US" sz="1300" dirty="0"/>
                        <a:t>Babylonian Captivity</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t>Restoration of the Jews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t>Between the Testaments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dirty="0"/>
                        <a:t>Life of Christ</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Mt-Jhn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dirty="0"/>
                        <a:t>The Church</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0"/>
            <a:ext cx="9448800" cy="6858000"/>
          </a:xfrm>
          <a:prstGeom prst="rect">
            <a:avLst/>
          </a:prstGeom>
        </p:spPr>
      </p:pic>
    </p:spTree>
    <p:extLst>
      <p:ext uri="{BB962C8B-B14F-4D97-AF65-F5344CB8AC3E}">
        <p14:creationId xmlns:p14="http://schemas.microsoft.com/office/powerpoint/2010/main" val="131967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386B3-A39F-D843-9A58-DC5EBEA53D25}"/>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17CAA10E-90C5-BC40-B019-3FEE018EC3F8}"/>
              </a:ext>
            </a:extLst>
          </p:cNvPr>
          <p:cNvSpPr>
            <a:spLocks noGrp="1"/>
          </p:cNvSpPr>
          <p:nvPr>
            <p:ph idx="1"/>
          </p:nvPr>
        </p:nvSpPr>
        <p:spPr>
          <a:xfrm>
            <a:off x="174813" y="1532965"/>
            <a:ext cx="8794376" cy="5169587"/>
          </a:xfrm>
        </p:spPr>
        <p:txBody>
          <a:bodyPr>
            <a:noAutofit/>
          </a:bodyPr>
          <a:lstStyle/>
          <a:p>
            <a:pPr marL="118872" indent="0">
              <a:buNone/>
            </a:pPr>
            <a:r>
              <a:rPr lang="en-US" sz="2000" dirty="0"/>
              <a:t>“In the midst of the wars, violence, and bloodshed of these times, life proceeds rather normally for many Israelites.  Like all people, the Israelites are primarily concerned with family relations and the eking out of a daily living.  In sharp contrast to the natural breach of faith in God on the part of the Israelites comes the account of personal faithfulness on the part of a woman toward her widowed mother-in-law.  Of great interest is the fact that the woman is a Gentile --- in fact one of the hated Moabites.  When her own husband dies, Ruth chooses to be with her mother-in-law, Naomi, and with the Israelites and their God.  Her choice brings her the blessings of both a new husband and a son, through whom Ruth becomes the great grandmother of David, who will be king of all Israel.  </a:t>
            </a:r>
          </a:p>
          <a:p>
            <a:pPr marL="118872" indent="0">
              <a:buNone/>
            </a:pPr>
            <a:endParaRPr lang="en-US" sz="2000" dirty="0"/>
          </a:p>
          <a:p>
            <a:pPr marL="118872" indent="0">
              <a:buNone/>
            </a:pPr>
            <a:r>
              <a:rPr lang="en-US" sz="2000" dirty="0"/>
              <a:t>This beautiful love story shows the law of levirate marriage in a far better light than the similar story of Judah and Tamar centuries before, and foreshadows the grace which one day will extend to Jews and Gentiles alike through still another Descendent of this Godly woman named Ruth.” --- F. LeGard Smith, The Narrative Bible, page 365.  </a:t>
            </a:r>
          </a:p>
        </p:txBody>
      </p:sp>
    </p:spTree>
    <p:extLst>
      <p:ext uri="{BB962C8B-B14F-4D97-AF65-F5344CB8AC3E}">
        <p14:creationId xmlns:p14="http://schemas.microsoft.com/office/powerpoint/2010/main" val="231228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is a Levirate Marriage (Deut. 25:5-8)</a:t>
            </a:r>
          </a:p>
        </p:txBody>
      </p:sp>
      <p:sp>
        <p:nvSpPr>
          <p:cNvPr id="3" name="Content Placeholder 2"/>
          <p:cNvSpPr>
            <a:spLocks noGrp="1"/>
          </p:cNvSpPr>
          <p:nvPr>
            <p:ph idx="1"/>
          </p:nvPr>
        </p:nvSpPr>
        <p:spPr>
          <a:xfrm>
            <a:off x="0" y="1408176"/>
            <a:ext cx="9144000" cy="4992625"/>
          </a:xfrm>
        </p:spPr>
        <p:txBody>
          <a:bodyPr>
            <a:normAutofit/>
          </a:bodyPr>
          <a:lstStyle/>
          <a:p>
            <a:pPr marL="118872" indent="0">
              <a:buNone/>
            </a:pPr>
            <a:r>
              <a:rPr lang="en-US" sz="2200" dirty="0"/>
              <a:t>“A levirate marriage is literally a “marriage with a brother-in-law.”  The word </a:t>
            </a:r>
            <a:r>
              <a:rPr lang="en-US" sz="2200" i="1" dirty="0"/>
              <a:t>levirate</a:t>
            </a:r>
            <a:r>
              <a:rPr lang="en-US" sz="2200" dirty="0"/>
              <a:t>, which has nothing to do with the tribe of Levi, comes from the Latin word </a:t>
            </a:r>
            <a:r>
              <a:rPr lang="en-US" sz="2200" i="1" dirty="0" err="1"/>
              <a:t>levir</a:t>
            </a:r>
            <a:r>
              <a:rPr lang="en-US" sz="2200" dirty="0"/>
              <a:t>, “a husband’s brother.” In ancient times, if a man died without a child, it was common for the man’s unmarried brother to marry the widow in order to provide an heir for the deceased.” --- Hester</a:t>
            </a:r>
          </a:p>
        </p:txBody>
      </p:sp>
      <p:sp>
        <p:nvSpPr>
          <p:cNvPr id="4" name="TextBox 3"/>
          <p:cNvSpPr txBox="1"/>
          <p:nvPr/>
        </p:nvSpPr>
        <p:spPr>
          <a:xfrm>
            <a:off x="381000" y="3352800"/>
            <a:ext cx="8382000" cy="2862322"/>
          </a:xfrm>
          <a:prstGeom prst="rect">
            <a:avLst/>
          </a:prstGeom>
          <a:noFill/>
          <a:ln w="76200">
            <a:solidFill>
              <a:schemeClr val="accent1"/>
            </a:solidFill>
          </a:ln>
        </p:spPr>
        <p:txBody>
          <a:bodyPr wrap="square" rtlCol="0">
            <a:spAutoFit/>
          </a:bodyPr>
          <a:lstStyle/>
          <a:p>
            <a:r>
              <a:rPr lang="en-US" sz="2000" dirty="0"/>
              <a:t>Levirate marriage became part of the Law in Deuteronomy 25:5–6.  There, the Israelites are commanded to care for women whose husbands died before they had children. An unmarried brother of the deceased man bore a responsibility to marry his sister-in-law: God called it “the duty of a brother-in-law” (Deuteronomy 25:5). God’s purpose for levirate marriage is stated: “The first son she bears shall carry on the name of the dead brother so that his name will not be blotted out from Israel” (verse 6).  In ancient Israel the passing on of the family name and the inheritance within a tribe were vitally important (see Numbers 36:7 and 1 Kings 21:3).  </a:t>
            </a:r>
          </a:p>
        </p:txBody>
      </p:sp>
    </p:spTree>
    <p:extLst>
      <p:ext uri="{BB962C8B-B14F-4D97-AF65-F5344CB8AC3E}">
        <p14:creationId xmlns:p14="http://schemas.microsoft.com/office/powerpoint/2010/main" val="96135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28600" y="1408176"/>
            <a:ext cx="8743950" cy="5449824"/>
          </a:xfrm>
        </p:spPr>
        <p:txBody>
          <a:bodyPr>
            <a:normAutofit/>
          </a:bodyPr>
          <a:lstStyle/>
          <a:p>
            <a:pPr marL="89154" indent="0">
              <a:buNone/>
            </a:pPr>
            <a:r>
              <a:rPr lang="en-US" sz="2400" dirty="0"/>
              <a:t>According to the Talmud (Jewish tradition), the prophet Samuel wrote the book of Ruth. The text itself says nothing of the author, but whoever wrote it was a skilled storyteller. It has been called the most beautiful short story ever written.</a:t>
            </a:r>
          </a:p>
          <a:p>
            <a:pPr marL="89154" indent="0">
              <a:buNone/>
            </a:pPr>
            <a:endParaRPr lang="en-US" sz="2400" dirty="0"/>
          </a:p>
          <a:p>
            <a:pPr marL="89154" indent="0">
              <a:buNone/>
            </a:pPr>
            <a:r>
              <a:rPr lang="en-US" sz="2400" dirty="0"/>
              <a:t>The final words of the book link Ruth with her great-grandson, David (Ruth 4:17–22), so we know it was written after his anointing. The genealogy at the end of the book shows David’s lineage through the days of the judges, acting as a support for his rightful kingship.  Solomon is not mentioned, leading some to believe the book was written before David ascended the throne.</a:t>
            </a:r>
          </a:p>
          <a:p>
            <a:pPr marL="89154" indent="0">
              <a:buNone/>
            </a:pPr>
            <a:endParaRPr lang="en-US" sz="2400" dirty="0"/>
          </a:p>
          <a:p>
            <a:pPr marL="89154" indent="0">
              <a:buNone/>
            </a:pPr>
            <a:endParaRPr lang="en-US" sz="2400" dirty="0"/>
          </a:p>
          <a:p>
            <a:pPr marL="89154" indent="0">
              <a:buNone/>
            </a:pPr>
            <a:endParaRPr lang="en-US" sz="2400" dirty="0"/>
          </a:p>
        </p:txBody>
      </p:sp>
    </p:spTree>
    <p:extLst>
      <p:ext uri="{BB962C8B-B14F-4D97-AF65-F5344CB8AC3E}">
        <p14:creationId xmlns:p14="http://schemas.microsoft.com/office/powerpoint/2010/main" val="231444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228600" y="1676400"/>
            <a:ext cx="8763000" cy="4724401"/>
          </a:xfrm>
        </p:spPr>
        <p:txBody>
          <a:bodyPr>
            <a:normAutofit lnSpcReduction="10000"/>
          </a:bodyPr>
          <a:lstStyle/>
          <a:p>
            <a:pPr marL="89154" indent="0">
              <a:buNone/>
            </a:pPr>
            <a:r>
              <a:rPr lang="en-US" sz="2200" dirty="0"/>
              <a:t>The events of Ruth occurred sometime between 1160 BC and 1100 BC, during the latter period of the judges (Ruth 1:1). These were dark days, full of suffering brought about by the Israelites’ apostasy and immorality.  Part of the judgments God brought upon His sinful people included famine and war.  The book of Ruth opens with a report of famine, which drove Naomi’s family out of Bethlehem into neighboring Moab.  Naomi eventually returned with Ruth because she heard “that the LORD had visited His people in giving them food” (1:6).</a:t>
            </a:r>
          </a:p>
          <a:p>
            <a:pPr marL="89154" indent="0">
              <a:buNone/>
            </a:pPr>
            <a:endParaRPr lang="en-US" sz="2200" dirty="0"/>
          </a:p>
          <a:p>
            <a:pPr marL="89154" indent="0">
              <a:buNone/>
            </a:pPr>
            <a:r>
              <a:rPr lang="en-US" sz="2200" dirty="0"/>
              <a:t>Readers can identify this interlude as part of the cyclical pattern of sin, suffering, supplication, and salvation found in Judges. But this story stands as a ray of light, showing the power of the love between God and His faithful people.  The author gave the reader a snapshot perspective—one family, in a small town, at the threshing floor—as opposed to the broader narratives found in Judges.</a:t>
            </a:r>
          </a:p>
          <a:p>
            <a:pPr marL="89154" indent="0">
              <a:buNone/>
            </a:pPr>
            <a:endParaRPr lang="en-US" sz="2400" dirty="0"/>
          </a:p>
        </p:txBody>
      </p:sp>
    </p:spTree>
    <p:extLst>
      <p:ext uri="{BB962C8B-B14F-4D97-AF65-F5344CB8AC3E}">
        <p14:creationId xmlns:p14="http://schemas.microsoft.com/office/powerpoint/2010/main" val="169730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t>Why is Ruth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304800" y="1472119"/>
            <a:ext cx="8534400" cy="5410200"/>
          </a:xfrm>
        </p:spPr>
        <p:txBody>
          <a:bodyPr>
            <a:noAutofit/>
          </a:bodyPr>
          <a:lstStyle/>
          <a:p>
            <a:pPr marL="89154" indent="0">
              <a:buNone/>
            </a:pPr>
            <a:r>
              <a:rPr lang="en-US" sz="2000" dirty="0"/>
              <a:t>The book was written from Naomi’s point of view.  Every event related back to her: her husband’s and sons’ deaths, her daughters-in-law, her return to Bethlehem, her God, her relative, Boaz, her land to sell, and her progeny. Almost without peer in Scripture, this story views “God through the eyes of a woman.”  Naomi has been compared to a female Job.  She lost everything: home, husband, and sons—and even more than Job did—her livelihood. She joined the ranks of Israel’s lowest members: the poor and the widowed. She cried out in her grief and neglected to see the gift that God placed in her path—Ruth.</a:t>
            </a:r>
          </a:p>
          <a:p>
            <a:pPr marL="89154" indent="0">
              <a:buNone/>
            </a:pPr>
            <a:endParaRPr lang="en-US" sz="2000" dirty="0"/>
          </a:p>
          <a:p>
            <a:pPr marL="89154" indent="0">
              <a:buNone/>
            </a:pPr>
            <a:r>
              <a:rPr lang="en-US" sz="2000" dirty="0"/>
              <a:t>Ruth herself embodied loyal love.  Her moving vow of loyalty (Ruth 1:16–17), though obviously not marital in nature, is often included in modern wedding ceremonies to communicate the depths of devotion to which the new couples aspire.  The book reveals the extent of God’s grace—He accepted Ruth into His chosen people and honored her with a role in continuing the family line into which His appointed king, David, and later His Son, Jesus, would be born (Matthew 1:1, 5).</a:t>
            </a:r>
          </a:p>
          <a:p>
            <a:pPr marL="89154" indent="0">
              <a:buNone/>
            </a:pPr>
            <a:endParaRPr lang="en-US" sz="2000" dirty="0"/>
          </a:p>
        </p:txBody>
      </p:sp>
    </p:spTree>
    <p:extLst>
      <p:ext uri="{BB962C8B-B14F-4D97-AF65-F5344CB8AC3E}">
        <p14:creationId xmlns:p14="http://schemas.microsoft.com/office/powerpoint/2010/main" val="4271229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4213</Words>
  <Application>Microsoft Macintosh PowerPoint</Application>
  <PresentationFormat>On-screen Show (4:3)</PresentationFormat>
  <Paragraphs>320</Paragraphs>
  <Slides>13</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Abadi MT Condensed Extra Bold</vt:lpstr>
      <vt:lpstr>Arial</vt:lpstr>
      <vt:lpstr>Calibri</vt:lpstr>
      <vt:lpstr>Corbel</vt:lpstr>
      <vt:lpstr>Wingdings</vt:lpstr>
      <vt:lpstr>Wingdings 2</vt:lpstr>
      <vt:lpstr>Wingdings 3</vt:lpstr>
      <vt:lpstr>Module</vt:lpstr>
      <vt:lpstr>Symphony of the Scriptures</vt:lpstr>
      <vt:lpstr>Ruth</vt:lpstr>
      <vt:lpstr>PowerPoint Presentation</vt:lpstr>
      <vt:lpstr>PowerPoint Presentation</vt:lpstr>
      <vt:lpstr>Introduction</vt:lpstr>
      <vt:lpstr>What is a Levirate Marriage (Deut. 25:5-8)</vt:lpstr>
      <vt:lpstr>Who wrote the book?</vt:lpstr>
      <vt:lpstr>Where are we?</vt:lpstr>
      <vt:lpstr>Why is Ruth so important?</vt:lpstr>
      <vt:lpstr>What's the point?</vt:lpstr>
      <vt:lpstr>How do I apply this?</vt:lpstr>
      <vt:lpstr>Outline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Symphony of the Scriptures</dc:title>
  <cp:lastModifiedBy>Ross Fink</cp:lastModifiedBy>
  <cp:revision>13</cp:revision>
  <dcterms:modified xsi:type="dcterms:W3CDTF">2022-12-27T23:39:17Z</dcterms:modified>
</cp:coreProperties>
</file>